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handoutMasterIdLst>
    <p:handoutMasterId r:id="rId58"/>
  </p:handoutMasterIdLst>
  <p:sldIdLst>
    <p:sldId id="271" r:id="rId2"/>
    <p:sldId id="275" r:id="rId3"/>
    <p:sldId id="276" r:id="rId4"/>
    <p:sldId id="353" r:id="rId5"/>
    <p:sldId id="301" r:id="rId6"/>
    <p:sldId id="277" r:id="rId7"/>
    <p:sldId id="380" r:id="rId8"/>
    <p:sldId id="376" r:id="rId9"/>
    <p:sldId id="371" r:id="rId10"/>
    <p:sldId id="377" r:id="rId11"/>
    <p:sldId id="381" r:id="rId12"/>
    <p:sldId id="382" r:id="rId13"/>
    <p:sldId id="378" r:id="rId14"/>
    <p:sldId id="417" r:id="rId15"/>
    <p:sldId id="383" r:id="rId16"/>
    <p:sldId id="384" r:id="rId17"/>
    <p:sldId id="356" r:id="rId18"/>
    <p:sldId id="357" r:id="rId19"/>
    <p:sldId id="358" r:id="rId20"/>
    <p:sldId id="359" r:id="rId21"/>
    <p:sldId id="340" r:id="rId22"/>
    <p:sldId id="367" r:id="rId23"/>
    <p:sldId id="368" r:id="rId24"/>
    <p:sldId id="369" r:id="rId25"/>
    <p:sldId id="414" r:id="rId26"/>
    <p:sldId id="385" r:id="rId27"/>
    <p:sldId id="386" r:id="rId28"/>
    <p:sldId id="415" r:id="rId29"/>
    <p:sldId id="418" r:id="rId30"/>
    <p:sldId id="419" r:id="rId31"/>
    <p:sldId id="390" r:id="rId32"/>
    <p:sldId id="420" r:id="rId33"/>
    <p:sldId id="425" r:id="rId34"/>
    <p:sldId id="393" r:id="rId35"/>
    <p:sldId id="394" r:id="rId36"/>
    <p:sldId id="395" r:id="rId37"/>
    <p:sldId id="396" r:id="rId38"/>
    <p:sldId id="421" r:id="rId39"/>
    <p:sldId id="399" r:id="rId40"/>
    <p:sldId id="400" r:id="rId41"/>
    <p:sldId id="423" r:id="rId42"/>
    <p:sldId id="424" r:id="rId43"/>
    <p:sldId id="416" r:id="rId44"/>
    <p:sldId id="405" r:id="rId45"/>
    <p:sldId id="406" r:id="rId46"/>
    <p:sldId id="407" r:id="rId47"/>
    <p:sldId id="408" r:id="rId48"/>
    <p:sldId id="409" r:id="rId49"/>
    <p:sldId id="410" r:id="rId50"/>
    <p:sldId id="411" r:id="rId51"/>
    <p:sldId id="412" r:id="rId52"/>
    <p:sldId id="422" r:id="rId53"/>
    <p:sldId id="337" r:id="rId54"/>
    <p:sldId id="332" r:id="rId55"/>
    <p:sldId id="331" r:id="rId56"/>
  </p:sldIdLst>
  <p:sldSz cx="9144000" cy="5143500" type="screen16x9"/>
  <p:notesSz cx="6858000" cy="9144000"/>
  <p:custDataLst>
    <p:tags r:id="rId59"/>
  </p:custDataLst>
  <p:defaultTextStyle>
    <a:defPPr>
      <a:defRPr lang="en-US"/>
    </a:defPPr>
    <a:lvl1pPr algn="l" rtl="0" fontAlgn="base">
      <a:spcBef>
        <a:spcPct val="0"/>
      </a:spcBef>
      <a:spcAft>
        <a:spcPct val="0"/>
      </a:spcAft>
      <a:defRPr kumimoji="1" sz="24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kumimoji="1" sz="2400"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kumimoji="1" sz="2400"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kumimoji="1" sz="2400"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kumimoji="1" sz="2400" kern="1200">
        <a:solidFill>
          <a:schemeClr val="tx1"/>
        </a:solidFill>
        <a:latin typeface="Verdana" pitchFamily="34" charset="0"/>
        <a:ea typeface="MS PGothic" pitchFamily="34" charset="-128"/>
        <a:cs typeface="+mn-cs"/>
      </a:defRPr>
    </a:lvl5pPr>
    <a:lvl6pPr marL="2286000" algn="l" defTabSz="914400" rtl="0" eaLnBrk="1" latinLnBrk="0" hangingPunct="1">
      <a:defRPr kumimoji="1" sz="2400" kern="1200">
        <a:solidFill>
          <a:schemeClr val="tx1"/>
        </a:solidFill>
        <a:latin typeface="Verdana" pitchFamily="34" charset="0"/>
        <a:ea typeface="MS PGothic" pitchFamily="34" charset="-128"/>
        <a:cs typeface="+mn-cs"/>
      </a:defRPr>
    </a:lvl6pPr>
    <a:lvl7pPr marL="2743200" algn="l" defTabSz="914400" rtl="0" eaLnBrk="1" latinLnBrk="0" hangingPunct="1">
      <a:defRPr kumimoji="1" sz="2400" kern="1200">
        <a:solidFill>
          <a:schemeClr val="tx1"/>
        </a:solidFill>
        <a:latin typeface="Verdana" pitchFamily="34" charset="0"/>
        <a:ea typeface="MS PGothic" pitchFamily="34" charset="-128"/>
        <a:cs typeface="+mn-cs"/>
      </a:defRPr>
    </a:lvl7pPr>
    <a:lvl8pPr marL="3200400" algn="l" defTabSz="914400" rtl="0" eaLnBrk="1" latinLnBrk="0" hangingPunct="1">
      <a:defRPr kumimoji="1" sz="2400" kern="1200">
        <a:solidFill>
          <a:schemeClr val="tx1"/>
        </a:solidFill>
        <a:latin typeface="Verdana" pitchFamily="34" charset="0"/>
        <a:ea typeface="MS PGothic" pitchFamily="34" charset="-128"/>
        <a:cs typeface="+mn-cs"/>
      </a:defRPr>
    </a:lvl8pPr>
    <a:lvl9pPr marL="3657600" algn="l" defTabSz="914400" rtl="0" eaLnBrk="1" latinLnBrk="0" hangingPunct="1">
      <a:defRPr kumimoji="1" sz="2400" kern="1200">
        <a:solidFill>
          <a:schemeClr val="tx1"/>
        </a:solidFill>
        <a:latin typeface="Verdan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996633"/>
    <a:srgbClr val="CC6600"/>
    <a:srgbClr val="212121"/>
    <a:srgbClr val="2E2E2E"/>
    <a:srgbClr val="3C3C3C"/>
    <a:srgbClr val="2A2A2A"/>
    <a:srgbClr val="282828"/>
    <a:srgbClr val="FFCC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5" d="100"/>
          <a:sy n="125" d="100"/>
        </p:scale>
        <p:origin x="-1224" y="-48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theo:Google%20Drive:siggraph14:DrawcallsPerCascad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theo:Google%20Drive:siggraph14:static_shadow_map_feasabilit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1"/>
          <c:order val="0"/>
          <c:tx>
            <c:strRef>
              <c:f>Sheet1!$B$2</c:f>
              <c:strCache>
                <c:ptCount val="1"/>
                <c:pt idx="0">
                  <c:v>Dover</c:v>
                </c:pt>
              </c:strCache>
            </c:strRef>
          </c:tx>
          <c:spPr>
            <a:solidFill>
              <a:schemeClr val="tx1"/>
            </a:solidFill>
          </c:spPr>
          <c:invertIfNegative val="0"/>
          <c:val>
            <c:numRef>
              <c:f>Sheet1!$C$3:$C$7</c:f>
              <c:numCache>
                <c:formatCode>0%</c:formatCode>
                <c:ptCount val="5"/>
                <c:pt idx="0">
                  <c:v>9.8933542246100695E-2</c:v>
                </c:pt>
                <c:pt idx="1">
                  <c:v>0.231331625794788</c:v>
                </c:pt>
                <c:pt idx="2">
                  <c:v>0.26832308122767601</c:v>
                </c:pt>
                <c:pt idx="3">
                  <c:v>0.26278946982066198</c:v>
                </c:pt>
                <c:pt idx="4">
                  <c:v>0.138622280910777</c:v>
                </c:pt>
              </c:numCache>
            </c:numRef>
          </c:val>
        </c:ser>
        <c:ser>
          <c:idx val="2"/>
          <c:order val="1"/>
          <c:tx>
            <c:strRef>
              <c:f>Sheet1!$D$2</c:f>
              <c:strCache>
                <c:ptCount val="1"/>
                <c:pt idx="0">
                  <c:v>Colosseum</c:v>
                </c:pt>
              </c:strCache>
            </c:strRef>
          </c:tx>
          <c:spPr>
            <a:solidFill>
              <a:schemeClr val="tx1">
                <a:lumMod val="50000"/>
              </a:schemeClr>
            </a:solidFill>
          </c:spPr>
          <c:invertIfNegative val="0"/>
          <c:val>
            <c:numRef>
              <c:f>Sheet1!$E$3:$E$7</c:f>
              <c:numCache>
                <c:formatCode>0.00%</c:formatCode>
                <c:ptCount val="5"/>
                <c:pt idx="0">
                  <c:v>5.0597863633110897E-2</c:v>
                </c:pt>
                <c:pt idx="1">
                  <c:v>0.149776957886188</c:v>
                </c:pt>
                <c:pt idx="2">
                  <c:v>0.28830844419552998</c:v>
                </c:pt>
                <c:pt idx="3">
                  <c:v>0.347615061193768</c:v>
                </c:pt>
                <c:pt idx="4">
                  <c:v>0.16370167309140601</c:v>
                </c:pt>
              </c:numCache>
            </c:numRef>
          </c:val>
        </c:ser>
        <c:ser>
          <c:idx val="0"/>
          <c:order val="2"/>
          <c:tx>
            <c:strRef>
              <c:f>Sheet1!$F$2</c:f>
              <c:strCache>
                <c:ptCount val="1"/>
                <c:pt idx="0">
                  <c:v>Oswald</c:v>
                </c:pt>
              </c:strCache>
            </c:strRef>
          </c:tx>
          <c:spPr>
            <a:solidFill>
              <a:schemeClr val="accent5"/>
            </a:solidFill>
          </c:spPr>
          <c:invertIfNegative val="0"/>
          <c:val>
            <c:numRef>
              <c:f>Sheet1!$G$3:$G$7</c:f>
              <c:numCache>
                <c:formatCode>0.00%</c:formatCode>
                <c:ptCount val="5"/>
                <c:pt idx="0">
                  <c:v>3.3518450491329503E-2</c:v>
                </c:pt>
                <c:pt idx="1">
                  <c:v>0.10948229008933601</c:v>
                </c:pt>
                <c:pt idx="2">
                  <c:v>0.26116787283641901</c:v>
                </c:pt>
                <c:pt idx="3">
                  <c:v>0.41450275347305299</c:v>
                </c:pt>
                <c:pt idx="4">
                  <c:v>0.181328633109862</c:v>
                </c:pt>
              </c:numCache>
            </c:numRef>
          </c:val>
        </c:ser>
        <c:dLbls>
          <c:showLegendKey val="0"/>
          <c:showVal val="0"/>
          <c:showCatName val="0"/>
          <c:showSerName val="0"/>
          <c:showPercent val="0"/>
          <c:showBubbleSize val="0"/>
        </c:dLbls>
        <c:gapWidth val="150"/>
        <c:shape val="box"/>
        <c:axId val="148712832"/>
        <c:axId val="148751872"/>
        <c:axId val="0"/>
      </c:bar3DChart>
      <c:catAx>
        <c:axId val="148712832"/>
        <c:scaling>
          <c:orientation val="minMax"/>
        </c:scaling>
        <c:delete val="0"/>
        <c:axPos val="b"/>
        <c:title>
          <c:tx>
            <c:rich>
              <a:bodyPr/>
              <a:lstStyle/>
              <a:p>
                <a:pPr>
                  <a:defRPr/>
                </a:pPr>
                <a:r>
                  <a:rPr lang="de-DE"/>
                  <a:t>Shadow Cascade</a:t>
                </a:r>
              </a:p>
            </c:rich>
          </c:tx>
          <c:overlay val="0"/>
        </c:title>
        <c:majorTickMark val="out"/>
        <c:minorTickMark val="none"/>
        <c:tickLblPos val="nextTo"/>
        <c:crossAx val="148751872"/>
        <c:crosses val="autoZero"/>
        <c:auto val="1"/>
        <c:lblAlgn val="ctr"/>
        <c:lblOffset val="100"/>
        <c:noMultiLvlLbl val="0"/>
      </c:catAx>
      <c:valAx>
        <c:axId val="148751872"/>
        <c:scaling>
          <c:orientation val="minMax"/>
        </c:scaling>
        <c:delete val="0"/>
        <c:axPos val="l"/>
        <c:majorGridlines/>
        <c:title>
          <c:tx>
            <c:rich>
              <a:bodyPr/>
              <a:lstStyle/>
              <a:p>
                <a:pPr>
                  <a:defRPr/>
                </a:pPr>
                <a:r>
                  <a:rPr lang="de-DE" dirty="0"/>
                  <a:t>Draw </a:t>
                </a:r>
                <a:r>
                  <a:rPr lang="de-DE" dirty="0" err="1" smtClean="0"/>
                  <a:t>Calls</a:t>
                </a:r>
                <a:endParaRPr lang="de-DE" dirty="0"/>
              </a:p>
            </c:rich>
          </c:tx>
          <c:layout>
            <c:manualLayout>
              <c:xMode val="edge"/>
              <c:yMode val="edge"/>
              <c:x val="4.3232555836180797E-2"/>
              <c:y val="0.34058005249343798"/>
            </c:manualLayout>
          </c:layout>
          <c:overlay val="0"/>
        </c:title>
        <c:numFmt formatCode="0%" sourceLinked="1"/>
        <c:majorTickMark val="out"/>
        <c:minorTickMark val="none"/>
        <c:tickLblPos val="nextTo"/>
        <c:crossAx val="148712832"/>
        <c:crosses val="autoZero"/>
        <c:crossBetween val="between"/>
      </c:valAx>
    </c:plotArea>
    <c:legend>
      <c:legendPos val="t"/>
      <c:overlay val="0"/>
    </c:legend>
    <c:plotVisOnly val="1"/>
    <c:dispBlanksAs val="gap"/>
    <c:showDLblsOverMax val="0"/>
  </c:chart>
  <c:txPr>
    <a:bodyPr/>
    <a:lstStyle/>
    <a:p>
      <a:pPr>
        <a:defRPr sz="1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0"/>
    <c:plotArea>
      <c:layout/>
      <c:barChart>
        <c:barDir val="col"/>
        <c:grouping val="clustered"/>
        <c:varyColors val="0"/>
        <c:ser>
          <c:idx val="0"/>
          <c:order val="0"/>
          <c:invertIfNegative val="0"/>
          <c:val>
            <c:numRef>
              <c:f>'Static Map'!$H$8:$H$12</c:f>
              <c:numCache>
                <c:formatCode>#,##0\ "MB"</c:formatCode>
                <c:ptCount val="5"/>
                <c:pt idx="0">
                  <c:v>55555.555555555547</c:v>
                </c:pt>
                <c:pt idx="1">
                  <c:v>6172.839506172837</c:v>
                </c:pt>
                <c:pt idx="2">
                  <c:v>685.87105624142669</c:v>
                </c:pt>
                <c:pt idx="3">
                  <c:v>76.207895137936276</c:v>
                </c:pt>
                <c:pt idx="4">
                  <c:v>8.4675439042151428</c:v>
                </c:pt>
              </c:numCache>
            </c:numRef>
          </c:val>
        </c:ser>
        <c:dLbls>
          <c:showLegendKey val="0"/>
          <c:showVal val="0"/>
          <c:showCatName val="0"/>
          <c:showSerName val="0"/>
          <c:showPercent val="0"/>
          <c:showBubbleSize val="0"/>
        </c:dLbls>
        <c:gapWidth val="150"/>
        <c:axId val="154097920"/>
        <c:axId val="154128384"/>
      </c:barChart>
      <c:catAx>
        <c:axId val="154097920"/>
        <c:scaling>
          <c:orientation val="minMax"/>
        </c:scaling>
        <c:delete val="0"/>
        <c:axPos val="b"/>
        <c:majorTickMark val="out"/>
        <c:minorTickMark val="none"/>
        <c:tickLblPos val="nextTo"/>
        <c:crossAx val="154128384"/>
        <c:crosses val="autoZero"/>
        <c:auto val="1"/>
        <c:lblAlgn val="ctr"/>
        <c:lblOffset val="100"/>
        <c:noMultiLvlLbl val="0"/>
      </c:catAx>
      <c:valAx>
        <c:axId val="154128384"/>
        <c:scaling>
          <c:logBase val="10"/>
          <c:orientation val="minMax"/>
        </c:scaling>
        <c:delete val="0"/>
        <c:axPos val="l"/>
        <c:majorGridlines/>
        <c:numFmt formatCode="#,##0\ &quot;MB&quot;" sourceLinked="1"/>
        <c:majorTickMark val="out"/>
        <c:minorTickMark val="none"/>
        <c:tickLblPos val="nextTo"/>
        <c:crossAx val="154097920"/>
        <c:crosses val="autoZero"/>
        <c:crossBetween val="between"/>
      </c:valAx>
    </c:plotArea>
    <c:plotVisOnly val="1"/>
    <c:dispBlanksAs val="gap"/>
    <c:showDLblsOverMax val="0"/>
  </c:chart>
  <c:txPr>
    <a:bodyPr/>
    <a:lstStyle/>
    <a:p>
      <a:pPr>
        <a:defRPr sz="10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Verdana" pitchFamily="45" charset="0"/>
                <a:ea typeface="+mn-ea"/>
              </a:defRPr>
            </a:lvl1pPr>
          </a:lstStyle>
          <a:p>
            <a:pPr>
              <a:defRPr/>
            </a:pPr>
            <a:endParaRPr lang="en-US"/>
          </a:p>
        </p:txBody>
      </p:sp>
      <p:sp>
        <p:nvSpPr>
          <p:cNvPr id="860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45" charset="0"/>
                <a:ea typeface="+mn-ea"/>
              </a:defRPr>
            </a:lvl1pPr>
          </a:lstStyle>
          <a:p>
            <a:pPr>
              <a:defRPr/>
            </a:pPr>
            <a:endParaRPr lang="en-US"/>
          </a:p>
        </p:txBody>
      </p:sp>
      <p:sp>
        <p:nvSpPr>
          <p:cNvPr id="860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Verdana" pitchFamily="45" charset="0"/>
                <a:ea typeface="+mn-ea"/>
              </a:defRPr>
            </a:lvl1pPr>
          </a:lstStyle>
          <a:p>
            <a:pPr>
              <a:defRPr/>
            </a:pPr>
            <a:endParaRPr lang="en-US"/>
          </a:p>
        </p:txBody>
      </p:sp>
      <p:sp>
        <p:nvSpPr>
          <p:cNvPr id="860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C4476BF-A99F-4E81-B6E7-6EF49DECF7EF}" type="slidenum">
              <a:rPr lang="en-US"/>
              <a:pPr/>
              <a:t>‹#›</a:t>
            </a:fld>
            <a:endParaRPr lang="en-US"/>
          </a:p>
        </p:txBody>
      </p:sp>
    </p:spTree>
    <p:extLst>
      <p:ext uri="{BB962C8B-B14F-4D97-AF65-F5344CB8AC3E}">
        <p14:creationId xmlns:p14="http://schemas.microsoft.com/office/powerpoint/2010/main" val="1186321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kumimoji="0" sz="1200">
                <a:latin typeface="Verdana" pitchFamily="45" charset="0"/>
                <a:ea typeface="+mn-ea"/>
              </a:defRPr>
            </a:lvl1pPr>
          </a:lstStyle>
          <a:p>
            <a:pPr>
              <a:defRPr/>
            </a:pPr>
            <a:endParaRPr lang="en-US"/>
          </a:p>
        </p:txBody>
      </p:sp>
      <p:sp>
        <p:nvSpPr>
          <p:cNvPr id="5123" name="Rectangle 9"/>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200">
                <a:latin typeface="Verdana" pitchFamily="45" charset="0"/>
                <a:ea typeface="+mn-ea"/>
              </a:defRPr>
            </a:lvl1pPr>
          </a:lstStyle>
          <a:p>
            <a:pPr>
              <a:defRPr/>
            </a:pPr>
            <a:endParaRPr 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defRPr kumimoji="0" sz="1200">
                <a:latin typeface="Verdana" pitchFamily="45" charset="0"/>
                <a:ea typeface="+mn-ea"/>
              </a:defRPr>
            </a:lvl1pPr>
          </a:lstStyle>
          <a:p>
            <a:pPr>
              <a:defRPr/>
            </a:pPr>
            <a:endParaRPr 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kumimoji="0" sz="1200"/>
            </a:lvl1pPr>
          </a:lstStyle>
          <a:p>
            <a:fld id="{81E4FD99-199A-4EE7-969E-81EF1DB3C558}" type="slidenum">
              <a:rPr lang="en-US"/>
              <a:pPr/>
              <a:t>‹#›</a:t>
            </a:fld>
            <a:endParaRPr lang="en-US"/>
          </a:p>
        </p:txBody>
      </p:sp>
    </p:spTree>
    <p:extLst>
      <p:ext uri="{BB962C8B-B14F-4D97-AF65-F5344CB8AC3E}">
        <p14:creationId xmlns:p14="http://schemas.microsoft.com/office/powerpoint/2010/main" val="17443756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Verdana" pitchFamily="45" charset="0"/>
        <a:ea typeface="ヒラギノ角ゴ Pro W3" pitchFamily="80" charset="-128"/>
        <a:cs typeface="ヒラギノ角ゴ Pro W3" pitchFamily="80" charset="-128"/>
      </a:defRPr>
    </a:lvl1pPr>
    <a:lvl2pPr marL="4572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2pPr>
    <a:lvl3pPr marL="9144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3pPr>
    <a:lvl4pPr marL="13716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4pPr>
    <a:lvl5pPr marL="1828800" algn="l" rtl="0" eaLnBrk="0" fontAlgn="base" hangingPunct="0">
      <a:spcBef>
        <a:spcPct val="30000"/>
      </a:spcBef>
      <a:spcAft>
        <a:spcPct val="0"/>
      </a:spcAft>
      <a:defRPr kumimoji="1" sz="1200" kern="1200">
        <a:solidFill>
          <a:schemeClr val="tx1"/>
        </a:solidFill>
        <a:latin typeface="Verdana" pitchFamily="45" charset="0"/>
        <a:ea typeface="ヒラギノ角ゴ Pro W3" pitchFamily="4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22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35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37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38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39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40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44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Previous</a:t>
            </a:r>
            <a:r>
              <a:rPr lang="en-US" baseline="0" dirty="0" smtClean="0"/>
              <a:t> system</a:t>
            </a:r>
            <a:endParaRPr lang="en-US" dirty="0"/>
          </a:p>
        </p:txBody>
      </p:sp>
      <p:sp>
        <p:nvSpPr>
          <p:cNvPr id="4" name="Slide Number Placeholder 3"/>
          <p:cNvSpPr>
            <a:spLocks noGrp="1"/>
          </p:cNvSpPr>
          <p:nvPr>
            <p:ph type="sldNum" sz="quarter" idx="10"/>
          </p:nvPr>
        </p:nvSpPr>
        <p:spPr/>
        <p:txBody>
          <a:bodyPr/>
          <a:lstStyle/>
          <a:p>
            <a:fld id="{81E4FD99-199A-4EE7-969E-81EF1DB3C558}" type="slidenum">
              <a:rPr lang="en-US" smtClean="0"/>
              <a:pPr/>
              <a:t>23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46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47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48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49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50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51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dirty="0" smtClean="0"/>
              <a:t>Some objects are able to switch LOD much earlier than others while conserving visual quality.</a:t>
            </a:r>
            <a:endParaRPr lang="de-DE" dirty="0"/>
          </a:p>
        </p:txBody>
      </p:sp>
      <p:sp>
        <p:nvSpPr>
          <p:cNvPr id="4" name="Slide Number Placeholder 3"/>
          <p:cNvSpPr>
            <a:spLocks noGrp="1"/>
          </p:cNvSpPr>
          <p:nvPr>
            <p:ph type="sldNum" sz="quarter" idx="10"/>
          </p:nvPr>
        </p:nvSpPr>
        <p:spPr/>
        <p:txBody>
          <a:bodyPr/>
          <a:lstStyle/>
          <a:p>
            <a:fld id="{81E4FD99-199A-4EE7-969E-81EF1DB3C558}" type="slidenum">
              <a:rPr lang="en-US" smtClean="0"/>
              <a:pPr/>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26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29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30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31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1E4FD99-199A-4EE7-969E-81EF1DB3C558}"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rgbClr val="2E2E2E"/>
        </a:solidFill>
        <a:effectLst/>
      </p:bgPr>
    </p:bg>
    <p:spTree>
      <p:nvGrpSpPr>
        <p:cNvPr id="1" name=""/>
        <p:cNvGrpSpPr/>
        <p:nvPr/>
      </p:nvGrpSpPr>
      <p:grpSpPr>
        <a:xfrm>
          <a:off x="0" y="0"/>
          <a:ext cx="0" cy="0"/>
          <a:chOff x="0" y="0"/>
          <a:chExt cx="0" cy="0"/>
        </a:xfrm>
      </p:grpSpPr>
      <p:pic>
        <p:nvPicPr>
          <p:cNvPr id="25606" name="Picture 6"/>
          <p:cNvPicPr>
            <a:picLocks noChangeAspect="1" noChangeArrowheads="1"/>
          </p:cNvPicPr>
          <p:nvPr userDrawn="1"/>
        </p:nvPicPr>
        <p:blipFill>
          <a:blip r:embed="rId2"/>
          <a:srcRect/>
          <a:stretch>
            <a:fillRect/>
          </a:stretch>
        </p:blipFill>
        <p:spPr bwMode="auto">
          <a:xfrm>
            <a:off x="0" y="133350"/>
            <a:ext cx="3962400" cy="247650"/>
          </a:xfrm>
          <a:prstGeom prst="rect">
            <a:avLst/>
          </a:prstGeom>
          <a:noFill/>
          <a:ln w="9525">
            <a:noFill/>
            <a:miter lim="800000"/>
            <a:headEnd/>
            <a:tailEnd/>
          </a:ln>
        </p:spPr>
      </p:pic>
      <p:sp>
        <p:nvSpPr>
          <p:cNvPr id="2" name="Title 1"/>
          <p:cNvSpPr>
            <a:spLocks noGrp="1"/>
          </p:cNvSpPr>
          <p:nvPr>
            <p:ph type="title"/>
          </p:nvPr>
        </p:nvSpPr>
        <p:spPr>
          <a:xfrm>
            <a:off x="304800" y="438150"/>
            <a:ext cx="8534400" cy="457200"/>
          </a:xfrm>
          <a:prstGeom prst="rect">
            <a:avLst/>
          </a:prstGeom>
        </p:spPr>
        <p:txBody>
          <a:bodyPr/>
          <a:lstStyle>
            <a:lvl1pPr>
              <a:defRPr sz="2800">
                <a:solidFill>
                  <a:schemeClr val="accent3">
                    <a:lumMod val="60000"/>
                    <a:lumOff val="40000"/>
                  </a:schemeClr>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304800" y="1047750"/>
            <a:ext cx="8534400" cy="3657600"/>
          </a:xfrm>
          <a:prstGeom prst="rect">
            <a:avLst/>
          </a:prstGeom>
        </p:spPr>
        <p:txBody>
          <a:bodyPr/>
          <a:lstStyle>
            <a:lvl1pPr marL="273050" indent="-184150" algn="l">
              <a:buClr>
                <a:schemeClr val="accent4">
                  <a:lumMod val="50000"/>
                </a:schemeClr>
              </a:buClr>
              <a:buFont typeface="Wingdings" pitchFamily="2" charset="2"/>
              <a:buChar char="§"/>
              <a:defRPr sz="1600">
                <a:solidFill>
                  <a:schemeClr val="accent3">
                    <a:lumMod val="60000"/>
                    <a:lumOff val="40000"/>
                  </a:schemeClr>
                </a:solidFill>
              </a:defRPr>
            </a:lvl1pPr>
            <a:lvl2pPr>
              <a:buClr>
                <a:schemeClr val="accent4">
                  <a:lumMod val="50000"/>
                </a:schemeClr>
              </a:buClr>
              <a:buFont typeface="Wingdings" pitchFamily="2" charset="2"/>
              <a:buChar char="§"/>
              <a:defRPr sz="1400">
                <a:solidFill>
                  <a:schemeClr val="accent3">
                    <a:lumMod val="60000"/>
                    <a:lumOff val="40000"/>
                  </a:schemeClr>
                </a:solidFill>
              </a:defRPr>
            </a:lvl2pPr>
            <a:lvl3pPr marL="1079500" indent="-165100">
              <a:buClr>
                <a:schemeClr val="accent4">
                  <a:lumMod val="50000"/>
                </a:schemeClr>
              </a:buClr>
              <a:buFont typeface="Wingdings" pitchFamily="2" charset="2"/>
              <a:buChar char="§"/>
              <a:defRPr sz="1400">
                <a:solidFill>
                  <a:schemeClr val="accent3">
                    <a:lumMod val="60000"/>
                    <a:lumOff val="40000"/>
                  </a:schemeClr>
                </a:solidFill>
              </a:defRPr>
            </a:lvl3pPr>
            <a:lvl4pPr marL="1524000" indent="-152400">
              <a:buClr>
                <a:schemeClr val="accent4">
                  <a:lumMod val="50000"/>
                </a:schemeClr>
              </a:buClr>
              <a:buFont typeface="Wingdings" pitchFamily="2" charset="2"/>
              <a:buChar char="§"/>
              <a:defRPr sz="1400">
                <a:solidFill>
                  <a:schemeClr val="accent3">
                    <a:lumMod val="60000"/>
                    <a:lumOff val="40000"/>
                  </a:schemeClr>
                </a:solidFill>
              </a:defRPr>
            </a:lvl4pPr>
            <a:lvl5pPr>
              <a:buClr>
                <a:schemeClr val="accent4">
                  <a:lumMod val="50000"/>
                </a:schemeClr>
              </a:buClr>
              <a:buFontTx/>
              <a:buNone/>
              <a:defRPr sz="1400">
                <a:solidFill>
                  <a:schemeClr val="accent3">
                    <a:lumMod val="60000"/>
                    <a:lumOff val="4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Line 9"/>
          <p:cNvSpPr>
            <a:spLocks noChangeShapeType="1"/>
          </p:cNvSpPr>
          <p:nvPr userDrawn="1"/>
        </p:nvSpPr>
        <p:spPr bwMode="auto">
          <a:xfrm>
            <a:off x="304800" y="971550"/>
            <a:ext cx="8534400" cy="0"/>
          </a:xfrm>
          <a:prstGeom prst="line">
            <a:avLst/>
          </a:prstGeom>
          <a:noFill/>
          <a:ln w="9525" cap="rnd">
            <a:solidFill>
              <a:schemeClr val="accent4">
                <a:lumMod val="50000"/>
              </a:schemeClr>
            </a:solidFill>
            <a:prstDash val="solid"/>
            <a:round/>
            <a:headEnd/>
            <a:tailEnd/>
          </a:ln>
        </p:spPr>
        <p:txBody>
          <a:bodyPr/>
          <a:lstStyle/>
          <a:p>
            <a:pPr fontAlgn="auto">
              <a:spcBef>
                <a:spcPts val="0"/>
              </a:spcBef>
              <a:spcAft>
                <a:spcPts val="0"/>
              </a:spcAft>
              <a:defRPr/>
            </a:pPr>
            <a:endParaRPr lang="en-US">
              <a:latin typeface="+mn-lt"/>
              <a:cs typeface="+mn-cs"/>
            </a:endParaRPr>
          </a:p>
        </p:txBody>
      </p:sp>
      <p:pic>
        <p:nvPicPr>
          <p:cNvPr id="25601" name="Picture 1"/>
          <p:cNvPicPr>
            <a:picLocks noChangeAspect="1" noChangeArrowheads="1"/>
          </p:cNvPicPr>
          <p:nvPr userDrawn="1"/>
        </p:nvPicPr>
        <p:blipFill>
          <a:blip r:embed="rId3"/>
          <a:srcRect/>
          <a:stretch>
            <a:fillRect/>
          </a:stretch>
        </p:blipFill>
        <p:spPr bwMode="auto">
          <a:xfrm>
            <a:off x="7848600" y="57150"/>
            <a:ext cx="990600" cy="346061"/>
          </a:xfrm>
          <a:prstGeom prst="rect">
            <a:avLst/>
          </a:prstGeom>
          <a:noFill/>
          <a:ln w="9525">
            <a:noFill/>
            <a:miter lim="800000"/>
            <a:headEnd/>
            <a:tailEnd/>
          </a:ln>
        </p:spPr>
      </p:pic>
      <p:sp>
        <p:nvSpPr>
          <p:cNvPr id="7" name="TextBox 6"/>
          <p:cNvSpPr txBox="1"/>
          <p:nvPr userDrawn="1"/>
        </p:nvSpPr>
        <p:spPr>
          <a:xfrm>
            <a:off x="533400" y="4781550"/>
            <a:ext cx="8077200" cy="246221"/>
          </a:xfrm>
          <a:prstGeom prst="rect">
            <a:avLst/>
          </a:prstGeom>
          <a:noFill/>
        </p:spPr>
        <p:txBody>
          <a:bodyPr wrap="square" rtlCol="0">
            <a:spAutoFit/>
          </a:bodyPr>
          <a:lstStyle/>
          <a:p>
            <a:pPr algn="ctr"/>
            <a:r>
              <a:rPr lang="de-DE" sz="1000" i="0" dirty="0" smtClean="0">
                <a:solidFill>
                  <a:schemeClr val="accent4">
                    <a:lumMod val="50000"/>
                  </a:schemeClr>
                </a:solidFill>
              </a:rPr>
              <a:t>Siggraph 2014</a:t>
            </a:r>
            <a:endParaRPr lang="de-DE" sz="1000" i="0" dirty="0">
              <a:solidFill>
                <a:schemeClr val="accent4">
                  <a:lumMod val="50000"/>
                </a:schemeClr>
              </a:solidFill>
            </a:endParaRPr>
          </a:p>
        </p:txBody>
      </p:sp>
      <p:sp>
        <p:nvSpPr>
          <p:cNvPr id="8" name="Line 9"/>
          <p:cNvSpPr>
            <a:spLocks noChangeShapeType="1"/>
          </p:cNvSpPr>
          <p:nvPr userDrawn="1"/>
        </p:nvSpPr>
        <p:spPr bwMode="auto">
          <a:xfrm>
            <a:off x="304800" y="4781550"/>
            <a:ext cx="8534400" cy="0"/>
          </a:xfrm>
          <a:prstGeom prst="line">
            <a:avLst/>
          </a:prstGeom>
          <a:noFill/>
          <a:ln w="9525" cap="rnd">
            <a:solidFill>
              <a:schemeClr val="accent4">
                <a:lumMod val="50000"/>
              </a:schemeClr>
            </a:solidFill>
            <a:prstDash val="solid"/>
            <a:round/>
            <a:headEnd/>
            <a:tailEnd/>
          </a:ln>
        </p:spPr>
        <p:txBody>
          <a:bodyPr/>
          <a:lstStyle/>
          <a:p>
            <a:pPr fontAlgn="auto">
              <a:spcBef>
                <a:spcPts val="0"/>
              </a:spcBef>
              <a:spcAft>
                <a:spcPts val="0"/>
              </a:spcAft>
              <a:defRPr/>
            </a:pPr>
            <a:endParaRPr lang="en-US">
              <a:latin typeface="+mn-lt"/>
              <a:cs typeface="+mn-cs"/>
            </a:endParaRPr>
          </a:p>
        </p:txBody>
      </p:sp>
      <p:pic>
        <p:nvPicPr>
          <p:cNvPr id="13" name="Picture 12" descr="Ryse_Logo.png"/>
          <p:cNvPicPr>
            <a:picLocks noChangeAspect="1"/>
          </p:cNvPicPr>
          <p:nvPr userDrawn="1"/>
        </p:nvPicPr>
        <p:blipFill>
          <a:blip r:embed="rId4"/>
          <a:stretch>
            <a:fillRect/>
          </a:stretch>
        </p:blipFill>
        <p:spPr>
          <a:xfrm>
            <a:off x="152400" y="146050"/>
            <a:ext cx="941299" cy="2286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75" r:id="rId1"/>
    <p:sldLayoutId id="2147483674" r:id="rId2"/>
  </p:sldLayoutIdLst>
  <p:txStyles>
    <p:titleStyle>
      <a:lvl1pPr algn="l" rtl="0" eaLnBrk="0" fontAlgn="base" hangingPunct="0">
        <a:spcBef>
          <a:spcPct val="0"/>
        </a:spcBef>
        <a:spcAft>
          <a:spcPct val="0"/>
        </a:spcAft>
        <a:defRPr sz="3600">
          <a:solidFill>
            <a:srgbClr val="000000"/>
          </a:solidFill>
          <a:latin typeface="+mj-lt"/>
          <a:ea typeface="ヒラギノ角ゴ Pro W3" pitchFamily="80" charset="-128"/>
          <a:cs typeface="ヒラギノ角ゴ Pro W3" pitchFamily="80" charset="-128"/>
        </a:defRPr>
      </a:lvl1pPr>
      <a:lvl2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2pPr>
      <a:lvl3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3pPr>
      <a:lvl4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4pPr>
      <a:lvl5pPr algn="l" rtl="0" eaLnBrk="0" fontAlgn="base" hangingPunct="0">
        <a:spcBef>
          <a:spcPct val="0"/>
        </a:spcBef>
        <a:spcAft>
          <a:spcPct val="0"/>
        </a:spcAft>
        <a:defRPr sz="3600">
          <a:solidFill>
            <a:srgbClr val="000000"/>
          </a:solidFill>
          <a:latin typeface="Verdana" pitchFamily="45" charset="0"/>
          <a:ea typeface="ヒラギノ角ゴ Pro W3" pitchFamily="80" charset="-128"/>
          <a:cs typeface="ヒラギノ角ゴ Pro W3" pitchFamily="80" charset="-128"/>
        </a:defRPr>
      </a:lvl5pPr>
      <a:lvl6pPr marL="457200" algn="l" rtl="0" fontAlgn="base">
        <a:spcBef>
          <a:spcPct val="0"/>
        </a:spcBef>
        <a:spcAft>
          <a:spcPct val="0"/>
        </a:spcAft>
        <a:defRPr sz="4000">
          <a:solidFill>
            <a:srgbClr val="000000"/>
          </a:solidFill>
          <a:latin typeface="Verdana" pitchFamily="45" charset="0"/>
        </a:defRPr>
      </a:lvl6pPr>
      <a:lvl7pPr marL="914400" algn="l" rtl="0" fontAlgn="base">
        <a:spcBef>
          <a:spcPct val="0"/>
        </a:spcBef>
        <a:spcAft>
          <a:spcPct val="0"/>
        </a:spcAft>
        <a:defRPr sz="4000">
          <a:solidFill>
            <a:srgbClr val="000000"/>
          </a:solidFill>
          <a:latin typeface="Verdana" pitchFamily="45" charset="0"/>
        </a:defRPr>
      </a:lvl7pPr>
      <a:lvl8pPr marL="1371600" algn="l" rtl="0" fontAlgn="base">
        <a:spcBef>
          <a:spcPct val="0"/>
        </a:spcBef>
        <a:spcAft>
          <a:spcPct val="0"/>
        </a:spcAft>
        <a:defRPr sz="4000">
          <a:solidFill>
            <a:srgbClr val="000000"/>
          </a:solidFill>
          <a:latin typeface="Verdana" pitchFamily="45" charset="0"/>
        </a:defRPr>
      </a:lvl8pPr>
      <a:lvl9pPr marL="1828800" algn="l" rtl="0" fontAlgn="base">
        <a:spcBef>
          <a:spcPct val="0"/>
        </a:spcBef>
        <a:spcAft>
          <a:spcPct val="0"/>
        </a:spcAft>
        <a:defRPr sz="4000">
          <a:solidFill>
            <a:srgbClr val="000000"/>
          </a:solidFill>
          <a:latin typeface="Verdana" pitchFamily="45" charset="0"/>
        </a:defRPr>
      </a:lvl9pPr>
    </p:titleStyle>
    <p:bodyStyle>
      <a:lvl1pPr algn="l" rtl="0" eaLnBrk="0" fontAlgn="base" hangingPunct="0">
        <a:spcBef>
          <a:spcPct val="20000"/>
        </a:spcBef>
        <a:spcAft>
          <a:spcPct val="0"/>
        </a:spcAft>
        <a:buClr>
          <a:srgbClr val="000000"/>
        </a:buClr>
        <a:buSzPct val="75000"/>
        <a:buFont typeface="Verdana" pitchFamily="34" charset="0"/>
        <a:buChar char="●"/>
        <a:defRPr sz="2800">
          <a:solidFill>
            <a:srgbClr val="000000"/>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rgbClr val="000000"/>
        </a:buClr>
        <a:buSzPct val="75000"/>
        <a:buFont typeface="Verdana" pitchFamily="34" charset="0"/>
        <a:buChar char="●"/>
        <a:defRPr sz="2400">
          <a:solidFill>
            <a:srgbClr val="000000"/>
          </a:solidFill>
          <a:latin typeface="+mn-lt"/>
          <a:ea typeface="ヒラギノ角ゴ Pro W3" pitchFamily="45" charset="-128"/>
        </a:defRPr>
      </a:lvl2pPr>
      <a:lvl3pPr marL="914400" algn="l" rtl="0" eaLnBrk="0" fontAlgn="base" hangingPunct="0">
        <a:spcBef>
          <a:spcPct val="20000"/>
        </a:spcBef>
        <a:spcAft>
          <a:spcPct val="0"/>
        </a:spcAft>
        <a:buClr>
          <a:srgbClr val="000000"/>
        </a:buClr>
        <a:buSzPct val="75000"/>
        <a:buFont typeface="Verdana" pitchFamily="34" charset="0"/>
        <a:buChar char="●"/>
        <a:defRPr sz="2000">
          <a:solidFill>
            <a:srgbClr val="000000"/>
          </a:solidFill>
          <a:latin typeface="+mn-lt"/>
          <a:ea typeface="ヒラギノ角ゴ Pro W3" pitchFamily="45" charset="-128"/>
        </a:defRPr>
      </a:lvl3pPr>
      <a:lvl4pPr marL="1371600" algn="l" rtl="0" eaLnBrk="0" fontAlgn="base" hangingPunct="0">
        <a:spcBef>
          <a:spcPct val="20000"/>
        </a:spcBef>
        <a:spcAft>
          <a:spcPct val="0"/>
        </a:spcAft>
        <a:buClr>
          <a:srgbClr val="000000"/>
        </a:buClr>
        <a:buSzPct val="70000"/>
        <a:buFont typeface="Verdana" pitchFamily="34" charset="0"/>
        <a:buChar char="●"/>
        <a:defRPr>
          <a:solidFill>
            <a:srgbClr val="000000"/>
          </a:solidFill>
          <a:latin typeface="+mn-lt"/>
          <a:ea typeface="ヒラギノ角ゴ Pro W3" pitchFamily="45" charset="-128"/>
        </a:defRPr>
      </a:lvl4pPr>
      <a:lvl5pPr marL="1828800" algn="l" rtl="0" eaLnBrk="0" fontAlgn="base" hangingPunct="0">
        <a:spcBef>
          <a:spcPct val="20000"/>
        </a:spcBef>
        <a:spcAft>
          <a:spcPct val="0"/>
        </a:spcAft>
        <a:buClr>
          <a:srgbClr val="000000"/>
        </a:buClr>
        <a:buSzPct val="75000"/>
        <a:buFont typeface="Verdana" pitchFamily="34" charset="0"/>
        <a:buChar char="●"/>
        <a:defRPr>
          <a:solidFill>
            <a:srgbClr val="000000"/>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14_cinematic_shadows_color.avi"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14_cinematic_shadows_shadows.avi"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crytek.com/cryengine/presentations" TargetMode="External"/><Relationship Id="rId2" Type="http://schemas.openxmlformats.org/officeDocument/2006/relationships/hyperlink" Target="ftp://download.nvidia.com/developer/Papers/Mipmapping_Normal_Maps.pdf" TargetMode="External"/><Relationship Id="rId1" Type="http://schemas.openxmlformats.org/officeDocument/2006/relationships/slideLayout" Target="../slideLayouts/slideLayout2.xml"/><Relationship Id="rId5" Type="http://schemas.openxmlformats.org/officeDocument/2006/relationships/hyperlink" Target="http://www.crytek.com/download/2014_03_25_CRYENGINE_GDC_Schultz.pdf" TargetMode="External"/><Relationship Id="rId4" Type="http://schemas.openxmlformats.org/officeDocument/2006/relationships/hyperlink" Target="http://directtovideo.wordpress.com/2010/01/15/ambient-occlusion-in-framerang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809750"/>
            <a:ext cx="9144000" cy="3333750"/>
          </a:xfrm>
          <a:prstGeom prst="rect">
            <a:avLst/>
          </a:prstGeom>
          <a:solidFill>
            <a:srgbClr val="2E2E2E"/>
          </a:solidFill>
          <a:ln>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chemeClr val="accent3">
                  <a:lumMod val="20000"/>
                  <a:lumOff val="80000"/>
                </a:schemeClr>
              </a:solidFill>
              <a:effectLst/>
              <a:uLnTx/>
              <a:uFillTx/>
              <a:latin typeface="+mj-lt"/>
              <a:ea typeface="ヒラギノ角ゴ Pro W3" charset="-128"/>
              <a:cs typeface="ヒラギノ角ゴ Pro W3" pitchFamily="8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chemeClr val="accent3">
                  <a:lumMod val="20000"/>
                  <a:lumOff val="80000"/>
                </a:schemeClr>
              </a:solidFill>
              <a:effectLst/>
              <a:uLnTx/>
              <a:uFillTx/>
              <a:latin typeface="+mj-lt"/>
              <a:ea typeface="ヒラギノ角ゴ Pro W3" charset="-128"/>
              <a:cs typeface="ヒラギノ角ゴ Pro W3" pitchFamily="80"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accent3">
                    <a:lumMod val="20000"/>
                    <a:lumOff val="80000"/>
                  </a:schemeClr>
                </a:solidFill>
                <a:effectLst/>
                <a:uLnTx/>
                <a:uFillTx/>
                <a:latin typeface="Calibri" pitchFamily="34" charset="0"/>
                <a:ea typeface="ヒラギノ角ゴ Pro W3" charset="-128"/>
                <a:cs typeface="ヒラギノ角ゴ Pro W3" pitchFamily="80" charset="-128"/>
              </a:rPr>
              <a:t>Rendering</a:t>
            </a:r>
            <a:r>
              <a:rPr kumimoji="0" lang="en-US" sz="2800" b="1" i="0" u="none" strike="noStrike" kern="0" cap="none" spc="0" normalizeH="0" noProof="0" dirty="0" smtClean="0">
                <a:ln>
                  <a:noFill/>
                </a:ln>
                <a:solidFill>
                  <a:schemeClr val="accent3">
                    <a:lumMod val="20000"/>
                    <a:lumOff val="80000"/>
                  </a:schemeClr>
                </a:solidFill>
                <a:effectLst/>
                <a:uLnTx/>
                <a:uFillTx/>
                <a:latin typeface="Calibri" pitchFamily="34" charset="0"/>
                <a:ea typeface="ヒラギノ角ゴ Pro W3" charset="-128"/>
                <a:cs typeface="ヒラギノ角ゴ Pro W3" pitchFamily="80" charset="-128"/>
              </a:rPr>
              <a:t> Techniques in </a:t>
            </a:r>
            <a:r>
              <a:rPr kumimoji="0" lang="en-US" sz="2800" b="1" i="0" u="none" strike="noStrike" kern="0" cap="none" spc="0" normalizeH="0" noProof="0" dirty="0" err="1" smtClean="0">
                <a:ln>
                  <a:noFill/>
                </a:ln>
                <a:solidFill>
                  <a:schemeClr val="accent3">
                    <a:lumMod val="20000"/>
                    <a:lumOff val="80000"/>
                  </a:schemeClr>
                </a:solidFill>
                <a:effectLst/>
                <a:uLnTx/>
                <a:uFillTx/>
                <a:latin typeface="Calibri" pitchFamily="34" charset="0"/>
                <a:ea typeface="ヒラギノ角ゴ Pro W3" charset="-128"/>
                <a:cs typeface="ヒラギノ角ゴ Pro W3" pitchFamily="80" charset="-128"/>
              </a:rPr>
              <a:t>Ryse</a:t>
            </a:r>
            <a:r>
              <a:rPr kumimoji="0" lang="en-US" sz="2800" b="1" i="0" u="none" strike="noStrike" kern="0" cap="none" spc="0" normalizeH="0" noProof="0" dirty="0" smtClean="0">
                <a:ln>
                  <a:noFill/>
                </a:ln>
                <a:solidFill>
                  <a:schemeClr val="accent3">
                    <a:lumMod val="20000"/>
                    <a:lumOff val="80000"/>
                  </a:schemeClr>
                </a:solidFill>
                <a:effectLst/>
                <a:uLnTx/>
                <a:uFillTx/>
                <a:latin typeface="Calibri" pitchFamily="34" charset="0"/>
                <a:ea typeface="ヒラギノ角ゴ Pro W3" charset="-128"/>
                <a:cs typeface="ヒラギノ角ゴ Pro W3" pitchFamily="80" charset="-128"/>
              </a:rPr>
              <a:t>: Son of Rome</a:t>
            </a:r>
            <a:r>
              <a:rPr kumimoji="0" lang="en-US" sz="3600" b="0" i="0" u="none" strike="noStrike" kern="0" cap="none" spc="0" normalizeH="0" baseline="0" noProof="0" dirty="0" smtClean="0">
                <a:ln>
                  <a:noFill/>
                </a:ln>
                <a:solidFill>
                  <a:schemeClr val="accent3">
                    <a:lumMod val="20000"/>
                    <a:lumOff val="80000"/>
                  </a:schemeClr>
                </a:solidFill>
                <a:effectLst/>
                <a:uLnTx/>
                <a:uFillTx/>
                <a:latin typeface="+mj-lt"/>
                <a:ea typeface="ヒラギノ角ゴ Pro W3" charset="-128"/>
                <a:cs typeface="ヒラギノ角ゴ Pro W3" pitchFamily="80" charset="-128"/>
              </a:rPr>
              <a:t/>
            </a:r>
            <a:br>
              <a:rPr kumimoji="0" lang="en-US" sz="3600" b="0" i="0" u="none" strike="noStrike" kern="0" cap="none" spc="0" normalizeH="0" baseline="0" noProof="0" dirty="0" smtClean="0">
                <a:ln>
                  <a:noFill/>
                </a:ln>
                <a:solidFill>
                  <a:schemeClr val="accent3">
                    <a:lumMod val="20000"/>
                    <a:lumOff val="80000"/>
                  </a:schemeClr>
                </a:solidFill>
                <a:effectLst/>
                <a:uLnTx/>
                <a:uFillTx/>
                <a:latin typeface="+mj-lt"/>
                <a:ea typeface="ヒラギノ角ゴ Pro W3" charset="-128"/>
                <a:cs typeface="ヒラギノ角ゴ Pro W3" pitchFamily="80" charset="-128"/>
              </a:rPr>
            </a:br>
            <a:r>
              <a:rPr kumimoji="0" lang="en-US" sz="3600" b="0" i="0" u="none" strike="noStrike" kern="0" cap="none" spc="0" normalizeH="0" baseline="0" noProof="0" dirty="0" smtClean="0">
                <a:ln>
                  <a:noFill/>
                </a:ln>
                <a:solidFill>
                  <a:schemeClr val="accent3">
                    <a:lumMod val="20000"/>
                    <a:lumOff val="80000"/>
                  </a:schemeClr>
                </a:solidFill>
                <a:effectLst/>
                <a:uLnTx/>
                <a:uFillTx/>
                <a:latin typeface="+mj-lt"/>
                <a:ea typeface="ヒラギノ角ゴ Pro W3" charset="-128"/>
                <a:cs typeface="ヒラギノ角ゴ Pro W3" pitchFamily="80" charset="-128"/>
              </a:rPr>
              <a:t/>
            </a:r>
            <a:br>
              <a:rPr kumimoji="0" lang="en-US" sz="3600" b="0" i="0" u="none" strike="noStrike" kern="0" cap="none" spc="0" normalizeH="0" baseline="0" noProof="0" dirty="0" smtClean="0">
                <a:ln>
                  <a:noFill/>
                </a:ln>
                <a:solidFill>
                  <a:schemeClr val="accent3">
                    <a:lumMod val="20000"/>
                    <a:lumOff val="80000"/>
                  </a:schemeClr>
                </a:solidFill>
                <a:effectLst/>
                <a:uLnTx/>
                <a:uFillTx/>
                <a:latin typeface="+mj-lt"/>
                <a:ea typeface="ヒラギノ角ゴ Pro W3" charset="-128"/>
                <a:cs typeface="ヒラギノ角ゴ Pro W3" pitchFamily="80" charset="-128"/>
              </a:rPr>
            </a:br>
            <a:endParaRPr kumimoji="0" lang="en-US" sz="2400" b="0" i="0" u="none" strike="noStrike" kern="0" cap="none" spc="0" normalizeH="0" baseline="0" noProof="0" dirty="0" smtClean="0">
              <a:ln>
                <a:noFill/>
              </a:ln>
              <a:solidFill>
                <a:schemeClr val="accent3">
                  <a:lumMod val="20000"/>
                  <a:lumOff val="80000"/>
                </a:schemeClr>
              </a:solidFill>
              <a:effectLst/>
              <a:uLnTx/>
              <a:uFillTx/>
              <a:latin typeface="+mj-lt"/>
              <a:ea typeface="ヒラギノ角ゴ Pro W3" charset="-128"/>
              <a:cs typeface="ヒラギノ角ゴ Pro W3" pitchFamily="80" charset="-128"/>
            </a:endParaRPr>
          </a:p>
        </p:txBody>
      </p:sp>
      <p:pic>
        <p:nvPicPr>
          <p:cNvPr id="4" name="Picture 1"/>
          <p:cNvPicPr>
            <a:picLocks noChangeAspect="1" noChangeArrowheads="1"/>
          </p:cNvPicPr>
          <p:nvPr/>
        </p:nvPicPr>
        <p:blipFill>
          <a:blip r:embed="rId2"/>
          <a:srcRect/>
          <a:stretch>
            <a:fillRect/>
          </a:stretch>
        </p:blipFill>
        <p:spPr bwMode="auto">
          <a:xfrm>
            <a:off x="8001000" y="4629150"/>
            <a:ext cx="990600" cy="346061"/>
          </a:xfrm>
          <a:prstGeom prst="rect">
            <a:avLst/>
          </a:prstGeom>
          <a:noFill/>
          <a:ln w="9525">
            <a:noFill/>
            <a:miter lim="800000"/>
            <a:headEnd/>
            <a:tailEnd/>
          </a:ln>
        </p:spPr>
      </p:pic>
      <p:pic>
        <p:nvPicPr>
          <p:cNvPr id="5" name="Picture 4" descr="S14_Logo_C.png"/>
          <p:cNvPicPr>
            <a:picLocks noChangeAspect="1"/>
          </p:cNvPicPr>
          <p:nvPr/>
        </p:nvPicPr>
        <p:blipFill>
          <a:blip r:embed="rId3"/>
          <a:stretch>
            <a:fillRect/>
          </a:stretch>
        </p:blipFill>
        <p:spPr>
          <a:xfrm>
            <a:off x="2819400" y="57150"/>
            <a:ext cx="3124200" cy="1700673"/>
          </a:xfrm>
          <a:prstGeom prst="rect">
            <a:avLst/>
          </a:prstGeom>
        </p:spPr>
      </p:pic>
      <p:sp>
        <p:nvSpPr>
          <p:cNvPr id="6" name="TextBox 5"/>
          <p:cNvSpPr txBox="1"/>
          <p:nvPr/>
        </p:nvSpPr>
        <p:spPr>
          <a:xfrm>
            <a:off x="1524000" y="3562350"/>
            <a:ext cx="3810000" cy="553998"/>
          </a:xfrm>
          <a:prstGeom prst="rect">
            <a:avLst/>
          </a:prstGeom>
          <a:noFill/>
        </p:spPr>
        <p:txBody>
          <a:bodyPr wrap="square" rtlCol="0">
            <a:spAutoFit/>
          </a:bodyPr>
          <a:lstStyle/>
          <a:p>
            <a:pPr algn="ctr"/>
            <a:r>
              <a:rPr lang="de-DE" sz="1800" b="1" dirty="0" smtClean="0">
                <a:latin typeface="Calibri" pitchFamily="34" charset="0"/>
              </a:rPr>
              <a:t>Nicolas Schulz</a:t>
            </a:r>
          </a:p>
          <a:p>
            <a:pPr algn="ctr"/>
            <a:r>
              <a:rPr lang="de-DE" sz="1200" b="1" dirty="0" smtClean="0">
                <a:latin typeface="Calibri" pitchFamily="34" charset="0"/>
              </a:rPr>
              <a:t>Senior Rendering Engineer</a:t>
            </a:r>
            <a:endParaRPr lang="de-DE" sz="1200" b="1" dirty="0">
              <a:latin typeface="Calibri" pitchFamily="34" charset="0"/>
            </a:endParaRPr>
          </a:p>
        </p:txBody>
      </p:sp>
      <p:sp>
        <p:nvSpPr>
          <p:cNvPr id="7" name="TextBox 6"/>
          <p:cNvSpPr txBox="1"/>
          <p:nvPr/>
        </p:nvSpPr>
        <p:spPr>
          <a:xfrm>
            <a:off x="3962400" y="3562350"/>
            <a:ext cx="3505200" cy="553998"/>
          </a:xfrm>
          <a:prstGeom prst="rect">
            <a:avLst/>
          </a:prstGeom>
          <a:noFill/>
        </p:spPr>
        <p:txBody>
          <a:bodyPr wrap="square" rtlCol="0">
            <a:spAutoFit/>
          </a:bodyPr>
          <a:lstStyle/>
          <a:p>
            <a:pPr algn="ctr"/>
            <a:r>
              <a:rPr lang="de-DE" sz="1800" b="1" dirty="0" smtClean="0">
                <a:latin typeface="Calibri" pitchFamily="34" charset="0"/>
              </a:rPr>
              <a:t>Theodor Mader</a:t>
            </a:r>
          </a:p>
          <a:p>
            <a:pPr algn="ctr"/>
            <a:r>
              <a:rPr lang="de-DE" sz="1200" b="1" dirty="0" smtClean="0">
                <a:latin typeface="Calibri" pitchFamily="34" charset="0"/>
              </a:rPr>
              <a:t>Rendering Engineer</a:t>
            </a:r>
            <a:endParaRPr lang="de-DE" sz="1200" b="1"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Screen Space Directional Occlusion</a:t>
            </a:r>
            <a:endParaRPr lang="de-DE" dirty="0"/>
          </a:p>
        </p:txBody>
      </p:sp>
      <p:sp>
        <p:nvSpPr>
          <p:cNvPr id="3" name="Content Placeholder 2"/>
          <p:cNvSpPr>
            <a:spLocks noGrp="1"/>
          </p:cNvSpPr>
          <p:nvPr>
            <p:ph sz="quarter" idx="10"/>
          </p:nvPr>
        </p:nvSpPr>
        <p:spPr/>
        <p:txBody>
          <a:bodyPr/>
          <a:lstStyle/>
          <a:p>
            <a:r>
              <a:rPr lang="de-DE" dirty="0" smtClean="0"/>
              <a:t>Fully replaced SSAO by unified screen space directional technique</a:t>
            </a:r>
          </a:p>
          <a:p>
            <a:r>
              <a:rPr lang="de-DE" dirty="0" smtClean="0"/>
              <a:t>Directional occlusion encoded using simple SH-like basis</a:t>
            </a:r>
          </a:p>
          <a:p>
            <a:pPr lvl="1"/>
            <a:r>
              <a:rPr lang="de-DE" dirty="0" smtClean="0"/>
              <a:t>Two bands used independently: Constant and directional part</a:t>
            </a:r>
          </a:p>
          <a:p>
            <a:r>
              <a:rPr lang="de-DE" dirty="0" smtClean="0"/>
              <a:t>Constant term applied to indirect diffuse lighting (as in SSAO)</a:t>
            </a:r>
          </a:p>
          <a:p>
            <a:r>
              <a:rPr lang="de-DE" dirty="0" smtClean="0"/>
              <a:t>Directional term used for direct lighting</a:t>
            </a:r>
          </a:p>
          <a:p>
            <a:pPr lvl="1"/>
            <a:r>
              <a:rPr lang="de-DE" dirty="0" smtClean="0"/>
              <a:t>Provides simple contact shadows</a:t>
            </a:r>
          </a:p>
          <a:p>
            <a:pPr lvl="1"/>
            <a:r>
              <a:rPr lang="de-DE" dirty="0" smtClean="0"/>
              <a:t>Lookup using light vector</a:t>
            </a:r>
          </a:p>
          <a:p>
            <a:pPr lvl="1"/>
            <a:r>
              <a:rPr lang="de-DE" dirty="0" smtClean="0"/>
              <a:t>Applied to light‘s diffuse and specular contribution</a:t>
            </a:r>
          </a:p>
          <a:p>
            <a:r>
              <a:rPr lang="de-DE" dirty="0" smtClean="0"/>
              <a:t>Both parts used for reflection occlusion</a:t>
            </a:r>
          </a:p>
          <a:p>
            <a:pPr lvl="1"/>
            <a:r>
              <a:rPr lang="de-DE" dirty="0" smtClean="0"/>
              <a:t>Darkens indirect specular</a:t>
            </a:r>
          </a:p>
          <a:p>
            <a:pPr lvl="1"/>
            <a:r>
              <a:rPr lang="de-DE" dirty="0" smtClean="0"/>
              <a:t>Lookup using view reflection vector</a:t>
            </a:r>
          </a:p>
          <a:p>
            <a:pPr lvl="1"/>
            <a:endParaRPr lang="de-DE" dirty="0" smtClean="0"/>
          </a:p>
          <a:p>
            <a:pPr lvl="1"/>
            <a:endParaRPr lang="de-DE" dirty="0" smtClean="0"/>
          </a:p>
          <a:p>
            <a:pPr lvl="1"/>
            <a:endParaRPr lang="de-DE"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Reflection Occlusion</a:t>
            </a:r>
            <a:endParaRPr lang="de-DE" dirty="0"/>
          </a:p>
        </p:txBody>
      </p:sp>
      <p:pic>
        <p:nvPicPr>
          <p:cNvPr id="4" name="Content Placeholder 3" descr="refloccl_on.jpg"/>
          <p:cNvPicPr>
            <a:picLocks noGrp="1" noChangeAspect="1"/>
          </p:cNvPicPr>
          <p:nvPr>
            <p:ph sz="quarter" idx="10"/>
          </p:nvPr>
        </p:nvPicPr>
        <p:blipFill>
          <a:blip r:embed="rId2"/>
          <a:stretch>
            <a:fillRect/>
          </a:stretch>
        </p:blipFill>
        <p:spPr>
          <a:xfrm>
            <a:off x="1320800" y="1047750"/>
            <a:ext cx="6502400" cy="3657600"/>
          </a:xfrm>
        </p:spPr>
      </p:pic>
      <p:sp>
        <p:nvSpPr>
          <p:cNvPr id="5" name="TextBox 4"/>
          <p:cNvSpPr txBox="1"/>
          <p:nvPr/>
        </p:nvSpPr>
        <p:spPr>
          <a:xfrm>
            <a:off x="228600" y="2647950"/>
            <a:ext cx="901209" cy="307777"/>
          </a:xfrm>
          <a:prstGeom prst="rect">
            <a:avLst/>
          </a:prstGeom>
          <a:noFill/>
        </p:spPr>
        <p:txBody>
          <a:bodyPr wrap="none" rtlCol="0">
            <a:spAutoFit/>
          </a:bodyPr>
          <a:lstStyle/>
          <a:p>
            <a:r>
              <a:rPr lang="de-DE" sz="1400" dirty="0" smtClean="0"/>
              <a:t>Enabled</a:t>
            </a:r>
            <a:endParaRPr lang="de-DE" sz="1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Reflection Occlusion</a:t>
            </a:r>
            <a:endParaRPr lang="de-DE" dirty="0"/>
          </a:p>
        </p:txBody>
      </p:sp>
      <p:pic>
        <p:nvPicPr>
          <p:cNvPr id="5" name="Content Placeholder 4" descr="refloccl_off.jpg"/>
          <p:cNvPicPr>
            <a:picLocks noGrp="1" noChangeAspect="1"/>
          </p:cNvPicPr>
          <p:nvPr>
            <p:ph sz="quarter" idx="10"/>
          </p:nvPr>
        </p:nvPicPr>
        <p:blipFill>
          <a:blip r:embed="rId2"/>
          <a:stretch>
            <a:fillRect/>
          </a:stretch>
        </p:blipFill>
        <p:spPr>
          <a:xfrm>
            <a:off x="1320800" y="1047750"/>
            <a:ext cx="6502400" cy="3657600"/>
          </a:xfrm>
        </p:spPr>
      </p:pic>
      <p:sp>
        <p:nvSpPr>
          <p:cNvPr id="6" name="TextBox 5"/>
          <p:cNvSpPr txBox="1"/>
          <p:nvPr/>
        </p:nvSpPr>
        <p:spPr>
          <a:xfrm>
            <a:off x="228600" y="2647950"/>
            <a:ext cx="954107" cy="307777"/>
          </a:xfrm>
          <a:prstGeom prst="rect">
            <a:avLst/>
          </a:prstGeom>
          <a:noFill/>
        </p:spPr>
        <p:txBody>
          <a:bodyPr wrap="none" rtlCol="0">
            <a:spAutoFit/>
          </a:bodyPr>
          <a:lstStyle/>
          <a:p>
            <a:r>
              <a:rPr lang="de-DE" sz="1400" dirty="0" smtClean="0"/>
              <a:t>Disabled</a:t>
            </a:r>
            <a:endParaRPr lang="de-DE"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AO Color Bleeding</a:t>
            </a:r>
            <a:endParaRPr lang="de-DE" dirty="0"/>
          </a:p>
        </p:txBody>
      </p:sp>
      <p:sp>
        <p:nvSpPr>
          <p:cNvPr id="3" name="Content Placeholder 2"/>
          <p:cNvSpPr>
            <a:spLocks noGrp="1"/>
          </p:cNvSpPr>
          <p:nvPr>
            <p:ph sz="quarter" idx="10"/>
          </p:nvPr>
        </p:nvSpPr>
        <p:spPr>
          <a:xfrm>
            <a:off x="304800" y="1047750"/>
            <a:ext cx="6324600" cy="3657600"/>
          </a:xfrm>
        </p:spPr>
        <p:txBody>
          <a:bodyPr/>
          <a:lstStyle/>
          <a:p>
            <a:r>
              <a:rPr lang="de-DE" dirty="0" smtClean="0"/>
              <a:t>Removing major part of ambient can look too dark</a:t>
            </a:r>
          </a:p>
          <a:p>
            <a:pPr lvl="1"/>
            <a:r>
              <a:rPr lang="de-DE" dirty="0" smtClean="0"/>
              <a:t>Especially noticeable on bright surfaces where absorption is low (including Caucasian skin)</a:t>
            </a:r>
          </a:p>
          <a:p>
            <a:pPr lvl="1"/>
            <a:r>
              <a:rPr lang="de-DE" dirty="0" smtClean="0"/>
              <a:t>AO does not take into account that multiple light bounces are happening</a:t>
            </a:r>
          </a:p>
          <a:p>
            <a:pPr lvl="1"/>
            <a:r>
              <a:rPr lang="de-DE" dirty="0" smtClean="0"/>
              <a:t>Limiting maximum AO darkening helps</a:t>
            </a:r>
          </a:p>
          <a:p>
            <a:pPr lvl="2"/>
            <a:r>
              <a:rPr lang="de-DE" dirty="0" smtClean="0"/>
              <a:t>But AO will become too weak on darker surfaces</a:t>
            </a:r>
          </a:p>
          <a:p>
            <a:pPr lvl="1"/>
            <a:r>
              <a:rPr lang="de-DE" dirty="0" smtClean="0"/>
              <a:t>Need to adjust amount of occlusion depending on surface albedo</a:t>
            </a:r>
          </a:p>
          <a:p>
            <a:pPr lvl="1"/>
            <a:endParaRPr lang="de-DE" dirty="0" smtClean="0"/>
          </a:p>
          <a:p>
            <a:pPr lvl="1"/>
            <a:endParaRPr lang="de-DE" dirty="0" smtClean="0"/>
          </a:p>
          <a:p>
            <a:endParaRPr lang="de-DE" dirty="0"/>
          </a:p>
        </p:txBody>
      </p:sp>
      <p:pic>
        <p:nvPicPr>
          <p:cNvPr id="4" name="Picture 3" descr="ssdo_dark.jpg"/>
          <p:cNvPicPr>
            <a:picLocks noChangeAspect="1"/>
          </p:cNvPicPr>
          <p:nvPr/>
        </p:nvPicPr>
        <p:blipFill>
          <a:blip r:embed="rId2"/>
          <a:stretch>
            <a:fillRect/>
          </a:stretch>
        </p:blipFill>
        <p:spPr>
          <a:xfrm>
            <a:off x="6684462" y="1200150"/>
            <a:ext cx="2154738" cy="144308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AO Color Bleeding</a:t>
            </a:r>
            <a:endParaRPr lang="de-DE" dirty="0"/>
          </a:p>
        </p:txBody>
      </p:sp>
      <p:sp>
        <p:nvSpPr>
          <p:cNvPr id="3" name="Content Placeholder 2"/>
          <p:cNvSpPr>
            <a:spLocks noGrp="1"/>
          </p:cNvSpPr>
          <p:nvPr>
            <p:ph sz="quarter" idx="10"/>
          </p:nvPr>
        </p:nvSpPr>
        <p:spPr>
          <a:xfrm>
            <a:off x="304800" y="1047750"/>
            <a:ext cx="6019800" cy="3657600"/>
          </a:xfrm>
        </p:spPr>
        <p:txBody>
          <a:bodyPr/>
          <a:lstStyle/>
          <a:p>
            <a:r>
              <a:rPr lang="de-DE" dirty="0" smtClean="0"/>
              <a:t>Simple color bleeding approximation</a:t>
            </a:r>
          </a:p>
          <a:p>
            <a:pPr lvl="1"/>
            <a:r>
              <a:rPr lang="de-DE" dirty="0" smtClean="0"/>
              <a:t>Last minute feature, had to be very cheap </a:t>
            </a:r>
            <a:r>
              <a:rPr lang="de-DE" dirty="0" smtClean="0">
                <a:sym typeface="Wingdings" pitchFamily="2" charset="2"/>
              </a:rPr>
              <a:t></a:t>
            </a:r>
            <a:endParaRPr lang="de-DE" dirty="0" smtClean="0"/>
          </a:p>
          <a:p>
            <a:pPr lvl="1"/>
            <a:r>
              <a:rPr lang="de-DE" dirty="0" smtClean="0"/>
              <a:t>Generate low-frequency version of albedo buffer as very coarse local scattering approximation</a:t>
            </a:r>
          </a:p>
          <a:p>
            <a:pPr lvl="1"/>
            <a:r>
              <a:rPr lang="de-DE" dirty="0" smtClean="0"/>
              <a:t>Apply as gamma function to occlusion value</a:t>
            </a:r>
          </a:p>
          <a:p>
            <a:pPr lvl="1"/>
            <a:r>
              <a:rPr lang="de-DE" dirty="0" smtClean="0"/>
              <a:t>Exaggerated color shift in Ryse to give a slight GI impression</a:t>
            </a:r>
            <a:br>
              <a:rPr lang="de-DE" dirty="0" smtClean="0"/>
            </a:br>
            <a:r>
              <a:rPr lang="de-DE" dirty="0" smtClean="0"/>
              <a:t/>
            </a:r>
            <a:br>
              <a:rPr lang="de-DE" dirty="0" smtClean="0"/>
            </a:br>
            <a:r>
              <a:rPr lang="en-US" sz="1100" dirty="0" smtClean="0">
                <a:latin typeface="Consolas" pitchFamily="49" charset="0"/>
                <a:cs typeface="Consolas" pitchFamily="49" charset="0"/>
              </a:rPr>
              <a:t>float3 </a:t>
            </a:r>
            <a:r>
              <a:rPr lang="en-US" sz="1100" dirty="0" err="1" smtClean="0">
                <a:latin typeface="Consolas" pitchFamily="49" charset="0"/>
                <a:cs typeface="Consolas" pitchFamily="49" charset="0"/>
              </a:rPr>
              <a:t>occlColor</a:t>
            </a:r>
            <a:r>
              <a:rPr lang="en-US" sz="1100" dirty="0" smtClean="0">
                <a:latin typeface="Consolas" pitchFamily="49" charset="0"/>
                <a:cs typeface="Consolas" pitchFamily="49" charset="0"/>
              </a:rPr>
              <a:t> = </a:t>
            </a:r>
            <a:r>
              <a:rPr lang="en-US" sz="1100" dirty="0" err="1" smtClean="0">
                <a:latin typeface="Consolas" pitchFamily="49" charset="0"/>
                <a:cs typeface="Consolas" pitchFamily="49" charset="0"/>
              </a:rPr>
              <a:t>pow</a:t>
            </a:r>
            <a:r>
              <a:rPr lang="en-US" sz="1100" dirty="0" smtClean="0">
                <a:latin typeface="Consolas" pitchFamily="49" charset="0"/>
                <a:cs typeface="Consolas" pitchFamily="49" charset="0"/>
              </a:rPr>
              <a:t>( </a:t>
            </a:r>
            <a:r>
              <a:rPr lang="en-US" sz="1100" dirty="0" err="1" smtClean="0">
                <a:latin typeface="Consolas" pitchFamily="49" charset="0"/>
                <a:cs typeface="Consolas" pitchFamily="49" charset="0"/>
              </a:rPr>
              <a:t>occlTerm</a:t>
            </a:r>
            <a:r>
              <a:rPr lang="en-US" sz="1100" dirty="0" smtClean="0">
                <a:latin typeface="Consolas" pitchFamily="49" charset="0"/>
                <a:cs typeface="Consolas" pitchFamily="49" charset="0"/>
              </a:rPr>
              <a:t>,</a:t>
            </a:r>
            <a:br>
              <a:rPr lang="en-US" sz="1100" dirty="0" smtClean="0">
                <a:latin typeface="Consolas" pitchFamily="49" charset="0"/>
                <a:cs typeface="Consolas" pitchFamily="49" charset="0"/>
              </a:rPr>
            </a:br>
            <a:r>
              <a:rPr lang="en-US" sz="1100" dirty="0" smtClean="0">
                <a:latin typeface="Consolas" pitchFamily="49" charset="0"/>
                <a:cs typeface="Consolas" pitchFamily="49" charset="0"/>
              </a:rPr>
              <a:t>    1 - min( </a:t>
            </a:r>
            <a:r>
              <a:rPr lang="en-US" sz="1100" dirty="0" err="1" smtClean="0">
                <a:latin typeface="Consolas" pitchFamily="49" charset="0"/>
                <a:cs typeface="Consolas" pitchFamily="49" charset="0"/>
              </a:rPr>
              <a:t>bleedColor</a:t>
            </a:r>
            <a:r>
              <a:rPr lang="en-US" sz="1100" dirty="0" smtClean="0">
                <a:latin typeface="Consolas" pitchFamily="49" charset="0"/>
                <a:cs typeface="Consolas" pitchFamily="49" charset="0"/>
              </a:rPr>
              <a:t> * </a:t>
            </a:r>
            <a:r>
              <a:rPr lang="en-US" sz="1100" dirty="0" err="1" smtClean="0">
                <a:latin typeface="Consolas" pitchFamily="49" charset="0"/>
                <a:cs typeface="Consolas" pitchFamily="49" charset="0"/>
              </a:rPr>
              <a:t>bleedColor</a:t>
            </a:r>
            <a:r>
              <a:rPr lang="en-US" sz="1100" dirty="0" smtClean="0">
                <a:latin typeface="Consolas" pitchFamily="49" charset="0"/>
                <a:cs typeface="Consolas" pitchFamily="49" charset="0"/>
              </a:rPr>
              <a:t> * </a:t>
            </a:r>
            <a:r>
              <a:rPr lang="en-US" sz="1100" dirty="0" err="1" smtClean="0">
                <a:latin typeface="Consolas" pitchFamily="49" charset="0"/>
                <a:cs typeface="Consolas" pitchFamily="49" charset="0"/>
              </a:rPr>
              <a:t>bleedColor</a:t>
            </a:r>
            <a:r>
              <a:rPr lang="en-US" sz="1100" dirty="0" smtClean="0">
                <a:latin typeface="Consolas" pitchFamily="49" charset="0"/>
                <a:cs typeface="Consolas" pitchFamily="49" charset="0"/>
              </a:rPr>
              <a:t> * 3, 0.7 )</a:t>
            </a:r>
            <a:br>
              <a:rPr lang="en-US" sz="1100" dirty="0" smtClean="0">
                <a:latin typeface="Consolas" pitchFamily="49" charset="0"/>
                <a:cs typeface="Consolas" pitchFamily="49" charset="0"/>
              </a:rPr>
            </a:br>
            <a:r>
              <a:rPr lang="en-US" sz="1100" dirty="0" smtClean="0">
                <a:latin typeface="Consolas" pitchFamily="49" charset="0"/>
                <a:cs typeface="Consolas" pitchFamily="49" charset="0"/>
              </a:rPr>
              <a:t>);</a:t>
            </a:r>
            <a:endParaRPr lang="de-DE" dirty="0" smtClean="0">
              <a:latin typeface="Consolas" pitchFamily="49" charset="0"/>
              <a:cs typeface="Consolas" pitchFamily="49" charset="0"/>
            </a:endParaRPr>
          </a:p>
          <a:p>
            <a:pPr>
              <a:buNone/>
            </a:pPr>
            <a:endParaRPr lang="de-DE" dirty="0"/>
          </a:p>
        </p:txBody>
      </p:sp>
      <p:pic>
        <p:nvPicPr>
          <p:cNvPr id="4" name="Picture 3" descr="bleeding_buffer.jpg"/>
          <p:cNvPicPr>
            <a:picLocks noChangeAspect="1"/>
          </p:cNvPicPr>
          <p:nvPr/>
        </p:nvPicPr>
        <p:blipFill>
          <a:blip r:embed="rId2"/>
          <a:stretch>
            <a:fillRect/>
          </a:stretch>
        </p:blipFill>
        <p:spPr>
          <a:xfrm>
            <a:off x="6400800" y="1200150"/>
            <a:ext cx="2417826" cy="14478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AO Color Bleeding</a:t>
            </a:r>
            <a:endParaRPr lang="de-DE" dirty="0"/>
          </a:p>
        </p:txBody>
      </p:sp>
      <p:pic>
        <p:nvPicPr>
          <p:cNvPr id="4" name="Content Placeholder 3" descr="bleeding_off.jpg"/>
          <p:cNvPicPr>
            <a:picLocks noGrp="1" noChangeAspect="1"/>
          </p:cNvPicPr>
          <p:nvPr>
            <p:ph sz="quarter" idx="10"/>
          </p:nvPr>
        </p:nvPicPr>
        <p:blipFill>
          <a:blip r:embed="rId2"/>
          <a:stretch>
            <a:fillRect/>
          </a:stretch>
        </p:blipFill>
        <p:spPr>
          <a:xfrm>
            <a:off x="1320800" y="1047750"/>
            <a:ext cx="6502400" cy="3657600"/>
          </a:xfrm>
        </p:spPr>
      </p:pic>
      <p:sp>
        <p:nvSpPr>
          <p:cNvPr id="6" name="TextBox 5"/>
          <p:cNvSpPr txBox="1"/>
          <p:nvPr/>
        </p:nvSpPr>
        <p:spPr>
          <a:xfrm>
            <a:off x="228600" y="2647950"/>
            <a:ext cx="954107" cy="307777"/>
          </a:xfrm>
          <a:prstGeom prst="rect">
            <a:avLst/>
          </a:prstGeom>
          <a:noFill/>
        </p:spPr>
        <p:txBody>
          <a:bodyPr wrap="none" rtlCol="0">
            <a:spAutoFit/>
          </a:bodyPr>
          <a:lstStyle/>
          <a:p>
            <a:r>
              <a:rPr lang="de-DE" sz="1400" dirty="0" smtClean="0"/>
              <a:t>Disabled</a:t>
            </a:r>
            <a:endParaRPr lang="de-DE"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AO Color Bleeding</a:t>
            </a:r>
            <a:endParaRPr lang="de-DE" dirty="0"/>
          </a:p>
        </p:txBody>
      </p:sp>
      <p:pic>
        <p:nvPicPr>
          <p:cNvPr id="4" name="Content Placeholder 3" descr="bleeding_on.jpg"/>
          <p:cNvPicPr>
            <a:picLocks noGrp="1" noChangeAspect="1"/>
          </p:cNvPicPr>
          <p:nvPr>
            <p:ph sz="quarter" idx="10"/>
          </p:nvPr>
        </p:nvPicPr>
        <p:blipFill>
          <a:blip r:embed="rId2"/>
          <a:stretch>
            <a:fillRect/>
          </a:stretch>
        </p:blipFill>
        <p:spPr>
          <a:xfrm>
            <a:off x="1320800" y="1047750"/>
            <a:ext cx="6502400" cy="3657600"/>
          </a:xfrm>
        </p:spPr>
      </p:pic>
      <p:sp>
        <p:nvSpPr>
          <p:cNvPr id="5" name="TextBox 4"/>
          <p:cNvSpPr txBox="1"/>
          <p:nvPr/>
        </p:nvSpPr>
        <p:spPr>
          <a:xfrm>
            <a:off x="228600" y="2647950"/>
            <a:ext cx="901209" cy="307777"/>
          </a:xfrm>
          <a:prstGeom prst="rect">
            <a:avLst/>
          </a:prstGeom>
          <a:noFill/>
        </p:spPr>
        <p:txBody>
          <a:bodyPr wrap="none" rtlCol="0">
            <a:spAutoFit/>
          </a:bodyPr>
          <a:lstStyle/>
          <a:p>
            <a:r>
              <a:rPr lang="de-DE" sz="1400" dirty="0" smtClean="0"/>
              <a:t>Enabled</a:t>
            </a:r>
            <a:endParaRPr lang="de-DE"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343150"/>
            <a:ext cx="8077200" cy="685800"/>
          </a:xfrm>
        </p:spPr>
        <p:txBody>
          <a:bodyPr/>
          <a:lstStyle/>
          <a:p>
            <a:pPr algn="ctr">
              <a:buNone/>
            </a:pPr>
            <a:r>
              <a:rPr lang="de-DE" sz="3600" dirty="0" smtClean="0"/>
              <a:t>Image Stability</a:t>
            </a:r>
            <a:endParaRPr lang="de-DE" sz="3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Stability</a:t>
            </a:r>
            <a:r>
              <a:rPr lang="de-DE" b="1" i="1" dirty="0" smtClean="0"/>
              <a:t/>
            </a:r>
            <a:br>
              <a:rPr lang="de-DE" b="1" i="1" dirty="0" smtClean="0"/>
            </a:br>
            <a:endParaRPr lang="de-DE" dirty="0"/>
          </a:p>
        </p:txBody>
      </p:sp>
      <p:sp>
        <p:nvSpPr>
          <p:cNvPr id="3" name="Content Placeholder 2"/>
          <p:cNvSpPr>
            <a:spLocks noGrp="1"/>
          </p:cNvSpPr>
          <p:nvPr>
            <p:ph sz="quarter" idx="10"/>
          </p:nvPr>
        </p:nvSpPr>
        <p:spPr/>
        <p:txBody>
          <a:bodyPr/>
          <a:lstStyle/>
          <a:p>
            <a:pPr lvl="0"/>
            <a:r>
              <a:rPr lang="en-US" dirty="0" smtClean="0"/>
              <a:t>Clean and temporally stable image essential for perceived quality</a:t>
            </a:r>
            <a:endParaRPr lang="de-DE" sz="2000" dirty="0" smtClean="0"/>
          </a:p>
          <a:p>
            <a:pPr lvl="1"/>
            <a:r>
              <a:rPr lang="en-US" dirty="0" smtClean="0"/>
              <a:t>Visual noise is distracting</a:t>
            </a:r>
            <a:endParaRPr lang="de-DE" sz="1800" dirty="0" smtClean="0"/>
          </a:p>
          <a:p>
            <a:pPr lvl="0"/>
            <a:r>
              <a:rPr lang="en-US" dirty="0" smtClean="0"/>
              <a:t>Various forms of aliasing that need to be minimized</a:t>
            </a:r>
          </a:p>
          <a:p>
            <a:pPr lvl="1"/>
            <a:r>
              <a:rPr lang="en-US" dirty="0" smtClean="0"/>
              <a:t>Geometry aliasing</a:t>
            </a:r>
            <a:endParaRPr lang="de-DE" sz="1800" dirty="0" smtClean="0"/>
          </a:p>
          <a:p>
            <a:pPr lvl="1"/>
            <a:r>
              <a:rPr lang="en-US" dirty="0" err="1" smtClean="0"/>
              <a:t>Shader</a:t>
            </a:r>
            <a:r>
              <a:rPr lang="en-US" dirty="0" smtClean="0"/>
              <a:t> aliasing</a:t>
            </a:r>
          </a:p>
          <a:p>
            <a:pPr lvl="2"/>
            <a:r>
              <a:rPr lang="en-US" dirty="0" smtClean="0"/>
              <a:t>Due to under-sampling, over-sampling, multi-resolution rendering, etc.</a:t>
            </a:r>
          </a:p>
          <a:p>
            <a:pPr lvl="3"/>
            <a:r>
              <a:rPr lang="de-DE" dirty="0" smtClean="0"/>
              <a:t>Ray-marching (SSR</a:t>
            </a:r>
            <a:r>
              <a:rPr lang="de-DE" smtClean="0"/>
              <a:t>), shadow map sampling, </a:t>
            </a:r>
            <a:r>
              <a:rPr lang="de-DE" dirty="0" smtClean="0"/>
              <a:t>etc.</a:t>
            </a:r>
          </a:p>
          <a:p>
            <a:pPr lvl="2"/>
            <a:r>
              <a:rPr lang="en-US" dirty="0" smtClean="0"/>
              <a:t>Addressed by specific solutions on algorithmic level</a:t>
            </a:r>
            <a:endParaRPr lang="de-DE" sz="1800" dirty="0" smtClean="0"/>
          </a:p>
          <a:p>
            <a:pPr lvl="3"/>
            <a:r>
              <a:rPr lang="en-US" dirty="0" smtClean="0"/>
              <a:t>Usually preferred temporally stable methods over methods that would give slightly higher quality in a static image</a:t>
            </a:r>
          </a:p>
          <a:p>
            <a:pPr lvl="1"/>
            <a:r>
              <a:rPr lang="en-US" dirty="0" err="1" smtClean="0"/>
              <a:t>Specular</a:t>
            </a:r>
            <a:r>
              <a:rPr lang="en-US" dirty="0" smtClean="0"/>
              <a:t> aliasing</a:t>
            </a:r>
            <a:endParaRPr lang="de-DE" dirty="0" smtClean="0"/>
          </a:p>
          <a:p>
            <a:pPr lvl="1"/>
            <a:endParaRPr lang="de-DE" sz="18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Aliasing</a:t>
            </a:r>
            <a:endParaRPr lang="de-DE" dirty="0"/>
          </a:p>
        </p:txBody>
      </p:sp>
      <p:sp>
        <p:nvSpPr>
          <p:cNvPr id="3" name="Content Placeholder 2"/>
          <p:cNvSpPr>
            <a:spLocks noGrp="1"/>
          </p:cNvSpPr>
          <p:nvPr>
            <p:ph sz="quarter" idx="10"/>
          </p:nvPr>
        </p:nvSpPr>
        <p:spPr>
          <a:xfrm>
            <a:off x="304800" y="1047750"/>
            <a:ext cx="5562600" cy="3733800"/>
          </a:xfrm>
        </p:spPr>
        <p:txBody>
          <a:bodyPr/>
          <a:lstStyle/>
          <a:p>
            <a:pPr lvl="0"/>
            <a:r>
              <a:rPr lang="en-US" dirty="0" smtClean="0"/>
              <a:t>Spatial aliasing</a:t>
            </a:r>
            <a:endParaRPr lang="de-DE" sz="2000" dirty="0" smtClean="0"/>
          </a:p>
          <a:p>
            <a:pPr lvl="1"/>
            <a:r>
              <a:rPr lang="en-US" dirty="0" smtClean="0"/>
              <a:t>Infamous </a:t>
            </a:r>
            <a:r>
              <a:rPr lang="en-US" dirty="0" err="1" smtClean="0"/>
              <a:t>jaggies</a:t>
            </a:r>
            <a:r>
              <a:rPr lang="en-US" dirty="0" smtClean="0"/>
              <a:t>/staircase artifacts</a:t>
            </a:r>
            <a:endParaRPr lang="de-DE" sz="1800" dirty="0" smtClean="0"/>
          </a:p>
          <a:p>
            <a:pPr lvl="1"/>
            <a:r>
              <a:rPr lang="en-US" dirty="0" err="1" smtClean="0"/>
              <a:t>Postprocessing</a:t>
            </a:r>
            <a:r>
              <a:rPr lang="en-US" dirty="0" smtClean="0"/>
              <a:t> based methods like MLAA, FXAA and SMAA work very well</a:t>
            </a:r>
          </a:p>
          <a:p>
            <a:pPr lvl="1"/>
            <a:r>
              <a:rPr lang="en-US" dirty="0" smtClean="0"/>
              <a:t>SMAA used in </a:t>
            </a:r>
            <a:r>
              <a:rPr lang="en-US" dirty="0" err="1" smtClean="0"/>
              <a:t>Ryse</a:t>
            </a:r>
            <a:r>
              <a:rPr lang="en-US" dirty="0" smtClean="0"/>
              <a:t> </a:t>
            </a:r>
            <a:r>
              <a:rPr lang="en-US" dirty="0" smtClean="0">
                <a:solidFill>
                  <a:srgbClr val="FFCC66"/>
                </a:solidFill>
              </a:rPr>
              <a:t>[JIMENEZ12]</a:t>
            </a:r>
          </a:p>
          <a:p>
            <a:pPr lvl="1">
              <a:buNone/>
            </a:pPr>
            <a:r>
              <a:rPr lang="en-US" sz="1800" dirty="0" smtClean="0"/>
              <a:t/>
            </a:r>
            <a:br>
              <a:rPr lang="en-US" sz="1800" dirty="0" smtClean="0"/>
            </a:br>
            <a:endParaRPr lang="en-US" sz="1800" dirty="0" smtClean="0"/>
          </a:p>
          <a:p>
            <a:pPr lvl="1">
              <a:buNone/>
            </a:pPr>
            <a:endParaRPr lang="en-US" sz="1800" dirty="0" smtClean="0"/>
          </a:p>
          <a:p>
            <a:pPr lvl="1">
              <a:buNone/>
            </a:pPr>
            <a:r>
              <a:rPr lang="en-US" sz="1800" dirty="0" smtClean="0"/>
              <a:t/>
            </a:r>
            <a:br>
              <a:rPr lang="en-US" sz="1800" dirty="0" smtClean="0"/>
            </a:br>
            <a:endParaRPr lang="de-DE" sz="1800" dirty="0" smtClean="0"/>
          </a:p>
        </p:txBody>
      </p:sp>
      <p:sp>
        <p:nvSpPr>
          <p:cNvPr id="7" name="Content Placeholder 2"/>
          <p:cNvSpPr txBox="1">
            <a:spLocks/>
          </p:cNvSpPr>
          <p:nvPr/>
        </p:nvSpPr>
        <p:spPr>
          <a:xfrm>
            <a:off x="304800" y="2724150"/>
            <a:ext cx="8534400" cy="2057400"/>
          </a:xfrm>
          <a:prstGeom prst="rect">
            <a:avLst/>
          </a:prstGeom>
        </p:spPr>
        <p:txBody>
          <a:bodyPr/>
          <a:lstStyle/>
          <a:p>
            <a:pPr marL="273050" marR="0" lvl="0" indent="-184150" algn="l" defTabSz="914400" rtl="0" eaLnBrk="0" fontAlgn="base" latinLnBrk="0" hangingPunct="0">
              <a:lnSpc>
                <a:spcPct val="100000"/>
              </a:lnSpc>
              <a:spcBef>
                <a:spcPct val="20000"/>
              </a:spcBef>
              <a:spcAft>
                <a:spcPct val="0"/>
              </a:spcAft>
              <a:buClr>
                <a:schemeClr val="accent4">
                  <a:lumMod val="50000"/>
                </a:schemeClr>
              </a:buClr>
              <a:buSzPct val="75000"/>
              <a:buFont typeface="Wingdings" pitchFamily="2" charset="2"/>
              <a:buChar char="§"/>
              <a:tabLst/>
              <a:defRPr/>
            </a:pPr>
            <a:r>
              <a:rPr kumimoji="0" lang="en-US" sz="16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80" charset="-128"/>
                <a:cs typeface="ヒラギノ角ゴ Pro W3" pitchFamily="80" charset="-128"/>
              </a:rPr>
              <a:t>Temporal aliasing</a:t>
            </a:r>
          </a:p>
          <a:p>
            <a:pPr marL="742950" marR="0" lvl="1" indent="-285750" algn="l" defTabSz="914400" rtl="0" eaLnBrk="0" fontAlgn="base" latinLnBrk="0" hangingPunct="0">
              <a:lnSpc>
                <a:spcPct val="100000"/>
              </a:lnSpc>
              <a:spcBef>
                <a:spcPct val="20000"/>
              </a:spcBef>
              <a:spcAft>
                <a:spcPct val="0"/>
              </a:spcAft>
              <a:buClr>
                <a:schemeClr val="accent4">
                  <a:lumMod val="50000"/>
                </a:schemeClr>
              </a:buClr>
              <a:buSzPct val="75000"/>
              <a:buFont typeface="Wingdings" pitchFamily="2" charset="2"/>
              <a:buChar char="§"/>
              <a:tabLst/>
              <a:defRPr/>
            </a:pPr>
            <a:r>
              <a:rPr kumimoji="0" lang="en-US" sz="14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45" charset="-128"/>
              </a:rPr>
              <a:t>One of the more serious challenges</a:t>
            </a:r>
            <a:endParaRPr kumimoji="0" lang="de-DE" sz="14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45" charset="-128"/>
            </a:endParaRPr>
          </a:p>
          <a:p>
            <a:pPr marL="742950" marR="0" lvl="1" indent="-285750" algn="l" defTabSz="914400" rtl="0" eaLnBrk="0" fontAlgn="base" latinLnBrk="0" hangingPunct="0">
              <a:lnSpc>
                <a:spcPct val="100000"/>
              </a:lnSpc>
              <a:spcBef>
                <a:spcPct val="20000"/>
              </a:spcBef>
              <a:spcAft>
                <a:spcPct val="0"/>
              </a:spcAft>
              <a:buClr>
                <a:schemeClr val="accent4">
                  <a:lumMod val="50000"/>
                </a:schemeClr>
              </a:buClr>
              <a:buSzPct val="75000"/>
              <a:buFont typeface="Wingdings" pitchFamily="2" charset="2"/>
              <a:buChar char="§"/>
              <a:tabLst/>
              <a:defRPr/>
            </a:pPr>
            <a:r>
              <a:rPr kumimoji="0" lang="en-US" sz="1400" b="0" i="0" u="none" strike="noStrike" kern="0" cap="none" spc="0" normalizeH="0" baseline="0" noProof="0" dirty="0" err="1" smtClean="0">
                <a:ln>
                  <a:noFill/>
                </a:ln>
                <a:solidFill>
                  <a:schemeClr val="accent3">
                    <a:lumMod val="60000"/>
                    <a:lumOff val="40000"/>
                  </a:schemeClr>
                </a:solidFill>
                <a:effectLst/>
                <a:uLnTx/>
                <a:uFillTx/>
                <a:latin typeface="+mn-lt"/>
                <a:ea typeface="ヒラギノ角ゴ Pro W3" pitchFamily="45" charset="-128"/>
              </a:rPr>
              <a:t>Subpixel</a:t>
            </a:r>
            <a:r>
              <a:rPr kumimoji="0" lang="en-US" sz="14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45" charset="-128"/>
              </a:rPr>
              <a:t>-sized triangles that are </a:t>
            </a:r>
            <a:r>
              <a:rPr kumimoji="0" lang="en-US" sz="1400" b="0" i="0" u="none" strike="noStrike" kern="0" cap="none" spc="0" normalizeH="0" baseline="0" noProof="0" dirty="0" err="1" smtClean="0">
                <a:ln>
                  <a:noFill/>
                </a:ln>
                <a:solidFill>
                  <a:schemeClr val="accent3">
                    <a:lumMod val="60000"/>
                    <a:lumOff val="40000"/>
                  </a:schemeClr>
                </a:solidFill>
                <a:effectLst/>
                <a:uLnTx/>
                <a:uFillTx/>
                <a:latin typeface="+mn-lt"/>
                <a:ea typeface="ヒラギノ角ゴ Pro W3" pitchFamily="45" charset="-128"/>
              </a:rPr>
              <a:t>rasterized</a:t>
            </a:r>
            <a:r>
              <a:rPr kumimoji="0" lang="en-US" sz="14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45" charset="-128"/>
              </a:rPr>
              <a:t> in one frame but not in a another causing flickering/shimmering</a:t>
            </a:r>
            <a:endParaRPr kumimoji="0" lang="de-DE" sz="18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45" charset="-128"/>
            </a:endParaRPr>
          </a:p>
          <a:p>
            <a:pPr marL="742950" marR="0" lvl="1" indent="-285750" algn="l" defTabSz="914400" rtl="0" eaLnBrk="0" fontAlgn="base" latinLnBrk="0" hangingPunct="0">
              <a:lnSpc>
                <a:spcPct val="100000"/>
              </a:lnSpc>
              <a:spcBef>
                <a:spcPct val="20000"/>
              </a:spcBef>
              <a:spcAft>
                <a:spcPct val="0"/>
              </a:spcAft>
              <a:buClr>
                <a:schemeClr val="accent4">
                  <a:lumMod val="50000"/>
                </a:schemeClr>
              </a:buClr>
              <a:buSzPct val="75000"/>
              <a:buFont typeface="Wingdings" pitchFamily="2" charset="2"/>
              <a:buChar char="§"/>
              <a:tabLst/>
              <a:defRPr/>
            </a:pPr>
            <a:r>
              <a:rPr kumimoji="0" lang="en-US" sz="14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45" charset="-128"/>
              </a:rPr>
              <a:t>Need more samples per pixel (MSAA, </a:t>
            </a:r>
            <a:r>
              <a:rPr kumimoji="0" lang="en-US" sz="1400" b="0" i="0" u="none" strike="noStrike" kern="0" cap="none" spc="0" normalizeH="0" baseline="0" noProof="0" dirty="0" err="1" smtClean="0">
                <a:ln>
                  <a:noFill/>
                </a:ln>
                <a:solidFill>
                  <a:schemeClr val="accent3">
                    <a:lumMod val="60000"/>
                    <a:lumOff val="40000"/>
                  </a:schemeClr>
                </a:solidFill>
                <a:effectLst/>
                <a:uLnTx/>
                <a:uFillTx/>
                <a:latin typeface="+mn-lt"/>
                <a:ea typeface="ヒラギノ角ゴ Pro W3" pitchFamily="45" charset="-128"/>
              </a:rPr>
              <a:t>Supersampling</a:t>
            </a:r>
            <a:r>
              <a:rPr kumimoji="0" lang="en-US" sz="14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45" charset="-128"/>
              </a:rPr>
              <a:t>)</a:t>
            </a:r>
            <a:endParaRPr kumimoji="0" lang="en-US" sz="1400" kern="0" dirty="0" smtClean="0">
              <a:solidFill>
                <a:schemeClr val="accent3">
                  <a:lumMod val="60000"/>
                  <a:lumOff val="40000"/>
                </a:schemeClr>
              </a:solidFill>
              <a:latin typeface="+mn-lt"/>
              <a:ea typeface="ヒラギノ角ゴ Pro W3" pitchFamily="45" charset="-128"/>
            </a:endParaRPr>
          </a:p>
          <a:p>
            <a:pPr marL="742950" marR="0" lvl="1" indent="-285750" algn="l" defTabSz="914400" rtl="0" eaLnBrk="0" fontAlgn="base" latinLnBrk="0" hangingPunct="0">
              <a:lnSpc>
                <a:spcPct val="100000"/>
              </a:lnSpc>
              <a:spcBef>
                <a:spcPct val="20000"/>
              </a:spcBef>
              <a:spcAft>
                <a:spcPct val="0"/>
              </a:spcAft>
              <a:buClr>
                <a:schemeClr val="accent4">
                  <a:lumMod val="50000"/>
                </a:schemeClr>
              </a:buClr>
              <a:buSzPct val="75000"/>
              <a:buFont typeface="Wingdings" pitchFamily="2" charset="2"/>
              <a:buChar char="§"/>
              <a:tabLst/>
              <a:defRPr/>
            </a:pPr>
            <a:r>
              <a:rPr kumimoji="0" lang="en-US" sz="1400" kern="0" dirty="0" err="1" smtClean="0">
                <a:solidFill>
                  <a:schemeClr val="accent3">
                    <a:lumMod val="60000"/>
                    <a:lumOff val="40000"/>
                  </a:schemeClr>
                </a:solidFill>
                <a:latin typeface="+mn-lt"/>
                <a:ea typeface="ヒラギノ角ゴ Pro W3" pitchFamily="45" charset="-128"/>
              </a:rPr>
              <a:t>Supersampling</a:t>
            </a:r>
            <a:r>
              <a:rPr kumimoji="0" lang="en-US" sz="1400" kern="0" dirty="0" smtClean="0">
                <a:solidFill>
                  <a:schemeClr val="accent3">
                    <a:lumMod val="60000"/>
                    <a:lumOff val="40000"/>
                  </a:schemeClr>
                </a:solidFill>
                <a:latin typeface="+mn-lt"/>
                <a:ea typeface="ヒラギノ角ゴ Pro W3" pitchFamily="45" charset="-128"/>
              </a:rPr>
              <a:t> fully supported in </a:t>
            </a:r>
            <a:r>
              <a:rPr kumimoji="0" lang="en-US" sz="1400" kern="0" dirty="0" err="1" smtClean="0">
                <a:solidFill>
                  <a:schemeClr val="accent3">
                    <a:lumMod val="60000"/>
                    <a:lumOff val="40000"/>
                  </a:schemeClr>
                </a:solidFill>
                <a:latin typeface="+mn-lt"/>
                <a:ea typeface="ヒラギノ角ゴ Pro W3" pitchFamily="45" charset="-128"/>
              </a:rPr>
              <a:t>Ryse</a:t>
            </a:r>
            <a:endParaRPr kumimoji="0" lang="en-US" sz="1400" kern="0" dirty="0" smtClean="0">
              <a:solidFill>
                <a:schemeClr val="accent3">
                  <a:lumMod val="60000"/>
                  <a:lumOff val="40000"/>
                </a:schemeClr>
              </a:solidFill>
              <a:latin typeface="+mn-lt"/>
              <a:ea typeface="ヒラギノ角ゴ Pro W3" pitchFamily="45" charset="-128"/>
            </a:endParaRPr>
          </a:p>
          <a:p>
            <a:pPr marL="1200150" lvl="2" indent="-285750" eaLnBrk="0" hangingPunct="0">
              <a:spcBef>
                <a:spcPct val="20000"/>
              </a:spcBef>
              <a:buClr>
                <a:schemeClr val="accent4">
                  <a:lumMod val="50000"/>
                </a:schemeClr>
              </a:buClr>
              <a:buSzPct val="75000"/>
              <a:buFont typeface="Wingdings" pitchFamily="2" charset="2"/>
              <a:buChar char="§"/>
            </a:pPr>
            <a:r>
              <a:rPr kumimoji="0" lang="en-US" sz="1200" kern="0" dirty="0" smtClean="0">
                <a:solidFill>
                  <a:schemeClr val="accent3">
                    <a:lumMod val="60000"/>
                    <a:lumOff val="40000"/>
                  </a:schemeClr>
                </a:solidFill>
                <a:latin typeface="+mn-lt"/>
                <a:ea typeface="ヒラギノ角ゴ Pro W3" pitchFamily="45" charset="-128"/>
              </a:rPr>
              <a:t>Used for prerecorded </a:t>
            </a:r>
            <a:r>
              <a:rPr kumimoji="0" lang="en-US" sz="1200" kern="0" dirty="0" err="1" smtClean="0">
                <a:solidFill>
                  <a:schemeClr val="accent3">
                    <a:lumMod val="60000"/>
                    <a:lumOff val="40000"/>
                  </a:schemeClr>
                </a:solidFill>
                <a:latin typeface="+mn-lt"/>
                <a:ea typeface="ヒラギノ角ゴ Pro W3" pitchFamily="45" charset="-128"/>
              </a:rPr>
              <a:t>cinematics</a:t>
            </a:r>
            <a:r>
              <a:rPr kumimoji="0" lang="en-US" sz="1200" kern="0" dirty="0" smtClean="0">
                <a:solidFill>
                  <a:schemeClr val="accent3">
                    <a:lumMod val="60000"/>
                    <a:lumOff val="40000"/>
                  </a:schemeClr>
                </a:solidFill>
                <a:latin typeface="+mn-lt"/>
                <a:ea typeface="ヒラギノ角ゴ Pro W3" pitchFamily="45" charset="-128"/>
              </a:rPr>
              <a:t> and available in the PC version</a:t>
            </a:r>
            <a:endParaRPr kumimoji="0" lang="de-DE" sz="1200" kern="0" dirty="0" smtClean="0">
              <a:solidFill>
                <a:schemeClr val="accent3">
                  <a:lumMod val="60000"/>
                  <a:lumOff val="40000"/>
                </a:schemeClr>
              </a:solidFill>
              <a:latin typeface="+mn-lt"/>
              <a:ea typeface="ヒラギノ角ゴ Pro W3" pitchFamily="80" charset="-128"/>
            </a:endParaRPr>
          </a:p>
        </p:txBody>
      </p:sp>
      <p:pic>
        <p:nvPicPr>
          <p:cNvPr id="6" name="Picture 5" descr="smaa.jpg"/>
          <p:cNvPicPr>
            <a:picLocks noChangeAspect="1"/>
          </p:cNvPicPr>
          <p:nvPr/>
        </p:nvPicPr>
        <p:blipFill>
          <a:blip r:embed="rId2"/>
          <a:stretch>
            <a:fillRect/>
          </a:stretch>
        </p:blipFill>
        <p:spPr>
          <a:xfrm>
            <a:off x="5715000" y="1123950"/>
            <a:ext cx="3129788" cy="1529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500"/>
                                        <p:tgtEl>
                                          <p:spTgt spid="7">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fade">
                                      <p:cBhvr>
                                        <p:cTn id="36" dur="500"/>
                                        <p:tgtEl>
                                          <p:spTgt spid="7">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500"/>
                                        <p:tgtEl>
                                          <p:spTgt spid="7">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500"/>
                                        <p:tgtEl>
                                          <p:spTgt spid="7">
                                            <p:txEl>
                                              <p:pRg st="4" end="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fade">
                                      <p:cBhvr>
                                        <p:cTn id="4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Ryse</a:t>
            </a:r>
            <a:r>
              <a:rPr lang="en-US" dirty="0" smtClean="0"/>
              <a:t> Rendering Challenges</a:t>
            </a:r>
            <a:endParaRPr lang="de-DE" dirty="0"/>
          </a:p>
        </p:txBody>
      </p:sp>
      <p:sp>
        <p:nvSpPr>
          <p:cNvPr id="3" name="Content Placeholder 2"/>
          <p:cNvSpPr>
            <a:spLocks noGrp="1"/>
          </p:cNvSpPr>
          <p:nvPr>
            <p:ph sz="quarter" idx="10"/>
          </p:nvPr>
        </p:nvSpPr>
        <p:spPr>
          <a:xfrm>
            <a:off x="304800" y="1047750"/>
            <a:ext cx="5257800" cy="3657600"/>
          </a:xfrm>
        </p:spPr>
        <p:txBody>
          <a:bodyPr/>
          <a:lstStyle/>
          <a:p>
            <a:r>
              <a:rPr lang="en-US" dirty="0" smtClean="0"/>
              <a:t>Major launch title for Xbox One</a:t>
            </a:r>
          </a:p>
          <a:p>
            <a:pPr lvl="1"/>
            <a:r>
              <a:rPr lang="en-US" dirty="0" smtClean="0"/>
              <a:t>Visual leap expected for launch title on new platform</a:t>
            </a:r>
          </a:p>
          <a:p>
            <a:pPr lvl="0"/>
            <a:r>
              <a:rPr lang="en-US" dirty="0" smtClean="0"/>
              <a:t>Console hardware considerably less powerful than high-end PCs at launch</a:t>
            </a:r>
          </a:p>
          <a:p>
            <a:pPr lvl="1"/>
            <a:r>
              <a:rPr lang="en-US" dirty="0" smtClean="0"/>
              <a:t>Previous-gen </a:t>
            </a:r>
            <a:r>
              <a:rPr lang="en-US" dirty="0" err="1" smtClean="0"/>
              <a:t>Crysis</a:t>
            </a:r>
            <a:r>
              <a:rPr lang="en-US" dirty="0" smtClean="0"/>
              <a:t> 3 impressive looking game on Ultra settings already</a:t>
            </a:r>
          </a:p>
          <a:p>
            <a:pPr lvl="1"/>
            <a:r>
              <a:rPr lang="en-US" dirty="0" smtClean="0"/>
              <a:t>Adding just more (effects, higher resolution etc.) not an option on weaker hardware</a:t>
            </a:r>
            <a:endParaRPr lang="de-DE" sz="2400" dirty="0" smtClean="0"/>
          </a:p>
          <a:p>
            <a:pPr lvl="0"/>
            <a:r>
              <a:rPr lang="en-US" dirty="0" smtClean="0"/>
              <a:t>Just small rendering team fully dedicated to project</a:t>
            </a:r>
          </a:p>
          <a:p>
            <a:pPr lvl="1"/>
            <a:r>
              <a:rPr lang="en-US" dirty="0" smtClean="0"/>
              <a:t>Had to focus on what really matters</a:t>
            </a:r>
          </a:p>
          <a:p>
            <a:pPr lvl="1"/>
            <a:r>
              <a:rPr lang="en-US" dirty="0" smtClean="0"/>
              <a:t>Strong focus on what you see all the time as opposed to specific features</a:t>
            </a:r>
          </a:p>
        </p:txBody>
      </p:sp>
      <p:pic>
        <p:nvPicPr>
          <p:cNvPr id="4" name="Picture 3" descr="glott.jpg"/>
          <p:cNvPicPr>
            <a:picLocks noChangeAspect="1"/>
          </p:cNvPicPr>
          <p:nvPr/>
        </p:nvPicPr>
        <p:blipFill>
          <a:blip r:embed="rId2"/>
          <a:stretch>
            <a:fillRect/>
          </a:stretch>
        </p:blipFill>
        <p:spPr>
          <a:xfrm>
            <a:off x="5715000" y="2952750"/>
            <a:ext cx="3115733" cy="1752600"/>
          </a:xfrm>
          <a:prstGeom prst="rect">
            <a:avLst/>
          </a:prstGeom>
        </p:spPr>
      </p:pic>
      <p:pic>
        <p:nvPicPr>
          <p:cNvPr id="5" name="Picture 4" descr="marius.jpg"/>
          <p:cNvPicPr>
            <a:picLocks noChangeAspect="1"/>
          </p:cNvPicPr>
          <p:nvPr/>
        </p:nvPicPr>
        <p:blipFill>
          <a:blip r:embed="rId3"/>
          <a:stretch>
            <a:fillRect/>
          </a:stretch>
        </p:blipFill>
        <p:spPr>
          <a:xfrm>
            <a:off x="5715000" y="1047750"/>
            <a:ext cx="3115735" cy="17526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Geometry Aliasing</a:t>
            </a:r>
            <a:endParaRPr lang="de-DE" dirty="0"/>
          </a:p>
        </p:txBody>
      </p:sp>
      <p:sp>
        <p:nvSpPr>
          <p:cNvPr id="3" name="Content Placeholder 2"/>
          <p:cNvSpPr>
            <a:spLocks noGrp="1"/>
          </p:cNvSpPr>
          <p:nvPr>
            <p:ph sz="quarter" idx="10"/>
          </p:nvPr>
        </p:nvSpPr>
        <p:spPr/>
        <p:txBody>
          <a:bodyPr/>
          <a:lstStyle/>
          <a:p>
            <a:pPr lvl="0"/>
            <a:r>
              <a:rPr lang="en-US" dirty="0" smtClean="0"/>
              <a:t>MSAA was not an option on Xbox One with deferred shading</a:t>
            </a:r>
            <a:endParaRPr lang="de-DE" sz="2000" dirty="0" smtClean="0"/>
          </a:p>
          <a:p>
            <a:pPr lvl="1"/>
            <a:r>
              <a:rPr lang="en-US" dirty="0" smtClean="0"/>
              <a:t>Massive bandwidth increase</a:t>
            </a:r>
            <a:endParaRPr lang="de-DE" sz="1800" dirty="0" smtClean="0"/>
          </a:p>
          <a:p>
            <a:pPr lvl="1"/>
            <a:r>
              <a:rPr lang="en-US" dirty="0" smtClean="0"/>
              <a:t>Running into issues with ESRAM size</a:t>
            </a:r>
          </a:p>
          <a:p>
            <a:pPr lvl="1"/>
            <a:r>
              <a:rPr lang="en-US" dirty="0" smtClean="0"/>
              <a:t>2x MSAA not enough for great quality</a:t>
            </a:r>
            <a:endParaRPr lang="de-DE" sz="1800" dirty="0" smtClean="0"/>
          </a:p>
          <a:p>
            <a:r>
              <a:rPr lang="en-US" dirty="0" smtClean="0"/>
              <a:t>Need to rely on data from previous frames</a:t>
            </a:r>
            <a:endParaRPr lang="de-DE" sz="2200" dirty="0" smtClean="0"/>
          </a:p>
          <a:p>
            <a:pPr lvl="0"/>
            <a:r>
              <a:rPr lang="en-US" dirty="0" smtClean="0"/>
              <a:t>Solution we ended up using is new SMAA 1TX </a:t>
            </a:r>
            <a:r>
              <a:rPr lang="en-US" dirty="0" smtClean="0">
                <a:solidFill>
                  <a:srgbClr val="FFCC66"/>
                </a:solidFill>
              </a:rPr>
              <a:t>[SOUSA13]</a:t>
            </a:r>
            <a:endParaRPr lang="de-DE" sz="2000" dirty="0" smtClean="0">
              <a:solidFill>
                <a:srgbClr val="FFCC66"/>
              </a:solidFill>
            </a:endParaRPr>
          </a:p>
          <a:p>
            <a:pPr lvl="1"/>
            <a:r>
              <a:rPr lang="en-US" dirty="0" smtClean="0"/>
              <a:t>Accumulate multiple frames for better temporal stability</a:t>
            </a:r>
            <a:endParaRPr lang="de-DE" sz="1800" dirty="0" smtClean="0"/>
          </a:p>
          <a:p>
            <a:pPr lvl="1"/>
            <a:r>
              <a:rPr lang="en-US" dirty="0" smtClean="0"/>
              <a:t>Track geometry in previous frames but limit signal changes</a:t>
            </a:r>
            <a:endParaRPr lang="de-DE" sz="1800" dirty="0" smtClean="0"/>
          </a:p>
          <a:p>
            <a:pPr lvl="2"/>
            <a:r>
              <a:rPr lang="en-US" dirty="0" smtClean="0"/>
              <a:t>Avoids ghosting when pixels from dynamic objects can't be </a:t>
            </a:r>
            <a:r>
              <a:rPr lang="en-US" dirty="0" err="1" smtClean="0"/>
              <a:t>reprojected</a:t>
            </a:r>
            <a:r>
              <a:rPr lang="en-US" dirty="0" smtClean="0"/>
              <a:t> accurately</a:t>
            </a:r>
            <a:endParaRPr lang="de-DE" sz="1800" dirty="0" smtClean="0"/>
          </a:p>
          <a:p>
            <a:pPr lvl="1"/>
            <a:r>
              <a:rPr lang="en-US" dirty="0" smtClean="0"/>
              <a:t>Key to avoid overly smooth image is selecting accumulation sample count based on signal frequency</a:t>
            </a:r>
            <a:endParaRPr lang="de-DE" sz="1800" dirty="0" smtClean="0"/>
          </a:p>
          <a:p>
            <a:pPr lvl="2"/>
            <a:r>
              <a:rPr lang="en-US" dirty="0" smtClean="0"/>
              <a:t>Less samples for low frequency parts of image, more for high frequencies</a:t>
            </a:r>
            <a:endParaRPr lang="de-DE" sz="1800" dirty="0" smtClean="0"/>
          </a:p>
          <a:p>
            <a:endParaRPr lang="de-D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Specular Aliasing</a:t>
            </a:r>
            <a:endParaRPr lang="de-DE" dirty="0"/>
          </a:p>
        </p:txBody>
      </p:sp>
      <p:sp>
        <p:nvSpPr>
          <p:cNvPr id="3" name="Content Placeholder 2"/>
          <p:cNvSpPr>
            <a:spLocks noGrp="1"/>
          </p:cNvSpPr>
          <p:nvPr>
            <p:ph sz="quarter" idx="10"/>
          </p:nvPr>
        </p:nvSpPr>
        <p:spPr>
          <a:xfrm>
            <a:off x="304800" y="1047750"/>
            <a:ext cx="8610600" cy="3657600"/>
          </a:xfrm>
        </p:spPr>
        <p:txBody>
          <a:bodyPr/>
          <a:lstStyle/>
          <a:p>
            <a:r>
              <a:rPr lang="de-DE" dirty="0" smtClean="0"/>
              <a:t>Physcially Based Shading very prone to specular aliasing</a:t>
            </a:r>
          </a:p>
          <a:p>
            <a:pPr lvl="1"/>
            <a:r>
              <a:rPr lang="de-DE" dirty="0" smtClean="0"/>
              <a:t>High luminance values from normalized BRDF in combination with high-frequency normal information</a:t>
            </a:r>
          </a:p>
          <a:p>
            <a:r>
              <a:rPr lang="de-DE" dirty="0" smtClean="0"/>
              <a:t>Normals and roughness strictly coupled in Ryse</a:t>
            </a:r>
          </a:p>
          <a:p>
            <a:pPr lvl="1"/>
            <a:r>
              <a:rPr lang="de-DE" dirty="0" smtClean="0"/>
              <a:t>Conceptually connected, normals represent surface bumpiness on macro scale, roughness on micro scale</a:t>
            </a:r>
          </a:p>
          <a:p>
            <a:pPr lvl="1"/>
            <a:r>
              <a:rPr lang="de-DE" dirty="0" smtClean="0"/>
              <a:t>Roughness stored in normal map alpha channel in source assets</a:t>
            </a:r>
          </a:p>
          <a:p>
            <a:pPr lvl="2"/>
            <a:r>
              <a:rPr lang="de-DE" dirty="0" smtClean="0"/>
              <a:t>Split into 2 textures by engine (BC5 for normals, BC4 for roughness)</a:t>
            </a:r>
          </a:p>
          <a:p>
            <a:pPr lvl="1"/>
            <a:r>
              <a:rPr lang="de-DE" dirty="0" smtClean="0"/>
              <a:t>Normal variance of mips baked into roughness maps </a:t>
            </a:r>
            <a:r>
              <a:rPr lang="de-DE" dirty="0" smtClean="0">
                <a:solidFill>
                  <a:srgbClr val="FFCC66"/>
                </a:solidFill>
              </a:rPr>
              <a:t>[HILL12]</a:t>
            </a:r>
          </a:p>
          <a:p>
            <a:pPr lvl="2"/>
            <a:r>
              <a:rPr lang="en-US" dirty="0" err="1" smtClean="0"/>
              <a:t>Toksvig</a:t>
            </a:r>
            <a:r>
              <a:rPr lang="en-US" dirty="0" smtClean="0"/>
              <a:t> factor used to estimate variance and derive new roughness </a:t>
            </a:r>
            <a:r>
              <a:rPr lang="en-US" dirty="0" smtClean="0">
                <a:solidFill>
                  <a:srgbClr val="FFCC66"/>
                </a:solidFill>
              </a:rPr>
              <a:t>[TOKSVIG04]</a:t>
            </a:r>
          </a:p>
          <a:p>
            <a:r>
              <a:rPr lang="de-DE" dirty="0" smtClean="0"/>
              <a:t>Problems remain when roughness is modified in GBuffer (decals, rain wetness)</a:t>
            </a:r>
          </a:p>
          <a:p>
            <a:pPr lvl="1"/>
            <a:r>
              <a:rPr lang="en-US" dirty="0" smtClean="0"/>
              <a:t>Addressed by applying normal variance filter in screen space</a:t>
            </a:r>
            <a:r>
              <a:rPr lang="de-DE" dirty="0" smtClean="0">
                <a:solidFill>
                  <a:srgbClr val="FFCC66"/>
                </a:solidFill>
              </a:rPr>
              <a:t> [SCHULZ14]</a:t>
            </a:r>
            <a:endParaRPr lang="de-DE"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LOD Selection</a:t>
            </a:r>
            <a:endParaRPr lang="en-US" dirty="0"/>
          </a:p>
        </p:txBody>
      </p:sp>
      <p:sp>
        <p:nvSpPr>
          <p:cNvPr id="3" name="Content Placeholder 2"/>
          <p:cNvSpPr>
            <a:spLocks noGrp="1"/>
          </p:cNvSpPr>
          <p:nvPr>
            <p:ph sz="quarter" idx="10"/>
          </p:nvPr>
        </p:nvSpPr>
        <p:spPr/>
        <p:txBody>
          <a:bodyPr/>
          <a:lstStyle/>
          <a:p>
            <a:r>
              <a:rPr lang="en-US" dirty="0" smtClean="0"/>
              <a:t>Improved LOD selection</a:t>
            </a:r>
          </a:p>
          <a:p>
            <a:pPr lvl="1"/>
            <a:r>
              <a:rPr lang="en-US" dirty="0" smtClean="0"/>
              <a:t>Compute optimal viewer distance for LOD transitions</a:t>
            </a:r>
          </a:p>
          <a:p>
            <a:pPr lvl="1"/>
            <a:r>
              <a:rPr lang="en-US" dirty="0" smtClean="0"/>
              <a:t>Helps to reduce aliasing by avoiding tiny triangles (also improves performance)</a:t>
            </a:r>
          </a:p>
          <a:p>
            <a:r>
              <a:rPr lang="en-US" dirty="0" smtClean="0"/>
              <a:t>Compute average screen-space triangle size</a:t>
            </a:r>
          </a:p>
          <a:p>
            <a:pPr lvl="1"/>
            <a:r>
              <a:rPr lang="en-US" dirty="0" smtClean="0"/>
              <a:t>When projected size on screen gets below threshold, mesh is too detailed and next LOD mesh should be used</a:t>
            </a:r>
          </a:p>
          <a:p>
            <a:pPr lvl="1"/>
            <a:r>
              <a:rPr lang="en-US" dirty="0" smtClean="0"/>
              <a:t>Average mesh triangle area </a:t>
            </a:r>
            <a:r>
              <a:rPr lang="en-US" dirty="0" err="1" smtClean="0"/>
              <a:t>precomputed</a:t>
            </a:r>
            <a:r>
              <a:rPr lang="en-US" dirty="0" smtClean="0"/>
              <a:t> offline</a:t>
            </a:r>
          </a:p>
          <a:p>
            <a:pPr lvl="2"/>
            <a:r>
              <a:rPr lang="en-US" dirty="0" smtClean="0"/>
              <a:t>Various metrics possible: mean, median, geometric mean, etc.</a:t>
            </a:r>
          </a:p>
          <a:p>
            <a:pPr lvl="1"/>
            <a:r>
              <a:rPr lang="en-US" dirty="0" smtClean="0"/>
              <a:t>Opted for geometric mean (log-average)</a:t>
            </a:r>
          </a:p>
          <a:p>
            <a:pPr lvl="2"/>
            <a:r>
              <a:rPr lang="en-US" dirty="0" smtClean="0"/>
              <a:t>Many tiny triangles reduce value while a few large triangles barely increase it</a:t>
            </a:r>
          </a:p>
          <a:p>
            <a:r>
              <a:rPr lang="en-US" dirty="0" smtClean="0"/>
              <a:t>Distance for switch just computed for first LOD transition</a:t>
            </a:r>
          </a:p>
          <a:p>
            <a:pPr lvl="1"/>
            <a:r>
              <a:rPr lang="en-US" dirty="0" smtClean="0"/>
              <a:t>Subsequent LODs use a multiple of that distance</a:t>
            </a:r>
          </a:p>
          <a:p>
            <a:pPr lvl="1"/>
            <a:r>
              <a:rPr lang="en-US" dirty="0" smtClean="0"/>
              <a:t>Prevents that some LOD meshes are completely skipped</a:t>
            </a:r>
          </a:p>
        </p:txBody>
      </p:sp>
    </p:spTree>
    <p:extLst>
      <p:ext uri="{BB962C8B-B14F-4D97-AF65-F5344CB8AC3E}">
        <p14:creationId xmlns:p14="http://schemas.microsoft.com/office/powerpoint/2010/main" val="2799817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LOD Selection using Object Size</a:t>
            </a:r>
            <a:endParaRPr lang="en-US" dirty="0"/>
          </a:p>
        </p:txBody>
      </p:sp>
      <p:pic>
        <p:nvPicPr>
          <p:cNvPr id="5" name="Content Placeholder 4" descr="lod_objectsize.jpg"/>
          <p:cNvPicPr>
            <a:picLocks noGrp="1" noChangeAspect="1"/>
          </p:cNvPicPr>
          <p:nvPr>
            <p:ph sz="quarter" idx="10"/>
          </p:nvPr>
        </p:nvPicPr>
        <p:blipFill>
          <a:blip r:embed="rId3"/>
          <a:stretch>
            <a:fillRect/>
          </a:stretch>
        </p:blipFill>
        <p:spPr>
          <a:xfrm>
            <a:off x="543806" y="1047750"/>
            <a:ext cx="8056388" cy="36576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LOD Selection using Triangle Size</a:t>
            </a:r>
            <a:endParaRPr lang="en-US" dirty="0"/>
          </a:p>
        </p:txBody>
      </p:sp>
      <p:pic>
        <p:nvPicPr>
          <p:cNvPr id="5" name="Content Placeholder 4" descr="lod_trianglesize.jpg"/>
          <p:cNvPicPr>
            <a:picLocks noGrp="1" noChangeAspect="1"/>
          </p:cNvPicPr>
          <p:nvPr>
            <p:ph sz="quarter" idx="10"/>
          </p:nvPr>
        </p:nvPicPr>
        <p:blipFill>
          <a:blip r:embed="rId3"/>
          <a:stretch>
            <a:fillRect/>
          </a:stretch>
        </p:blipFill>
        <p:spPr>
          <a:xfrm>
            <a:off x="543806" y="1047750"/>
            <a:ext cx="8056388" cy="3657600"/>
          </a:xfrm>
        </p:spPr>
      </p:pic>
    </p:spTree>
    <p:extLst>
      <p:ext uri="{BB962C8B-B14F-4D97-AF65-F5344CB8AC3E}">
        <p14:creationId xmlns:p14="http://schemas.microsoft.com/office/powerpoint/2010/main" val="1420195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343150"/>
            <a:ext cx="8077200" cy="685800"/>
          </a:xfrm>
        </p:spPr>
        <p:txBody>
          <a:bodyPr/>
          <a:lstStyle/>
          <a:p>
            <a:pPr algn="ctr">
              <a:buNone/>
            </a:pPr>
            <a:r>
              <a:rPr lang="de-DE" sz="3600" dirty="0" smtClean="0"/>
              <a:t>Particle Shading</a:t>
            </a:r>
            <a:endParaRPr lang="de-DE" sz="3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Shading</a:t>
            </a:r>
            <a:endParaRPr lang="en-US" dirty="0"/>
          </a:p>
        </p:txBody>
      </p:sp>
      <p:sp>
        <p:nvSpPr>
          <p:cNvPr id="3" name="Content Placeholder 2"/>
          <p:cNvSpPr>
            <a:spLocks noGrp="1"/>
          </p:cNvSpPr>
          <p:nvPr>
            <p:ph sz="quarter" idx="10"/>
          </p:nvPr>
        </p:nvSpPr>
        <p:spPr/>
        <p:txBody>
          <a:bodyPr/>
          <a:lstStyle/>
          <a:p>
            <a:r>
              <a:rPr lang="en-US" dirty="0" smtClean="0"/>
              <a:t>Main focus on shading consistency with environment</a:t>
            </a:r>
          </a:p>
          <a:p>
            <a:r>
              <a:rPr lang="en-US" dirty="0" smtClean="0"/>
              <a:t>Dropped non physically based terms (e.g. constant ambient)</a:t>
            </a:r>
          </a:p>
          <a:p>
            <a:pPr lvl="1"/>
            <a:r>
              <a:rPr lang="en-US" dirty="0" smtClean="0"/>
              <a:t>Sample environment probes instead</a:t>
            </a:r>
          </a:p>
          <a:p>
            <a:pPr lvl="1"/>
            <a:r>
              <a:rPr lang="en-US" dirty="0" smtClean="0"/>
              <a:t>Optimization: Use lowest </a:t>
            </a:r>
            <a:r>
              <a:rPr lang="en-US" dirty="0" err="1" smtClean="0"/>
              <a:t>mip</a:t>
            </a:r>
            <a:r>
              <a:rPr lang="en-US" dirty="0" smtClean="0"/>
              <a:t>-map of specular </a:t>
            </a:r>
            <a:r>
              <a:rPr lang="en-US" dirty="0" err="1" smtClean="0"/>
              <a:t>cubemap</a:t>
            </a:r>
            <a:r>
              <a:rPr lang="en-US" dirty="0" smtClean="0"/>
              <a:t> for diffuse</a:t>
            </a:r>
          </a:p>
          <a:p>
            <a:r>
              <a:rPr lang="en-US" dirty="0" smtClean="0"/>
              <a:t>Normalized </a:t>
            </a:r>
            <a:r>
              <a:rPr lang="en-US" dirty="0" err="1" smtClean="0"/>
              <a:t>Blinn-Phong</a:t>
            </a:r>
            <a:r>
              <a:rPr lang="en-US" dirty="0" smtClean="0"/>
              <a:t> for</a:t>
            </a:r>
            <a:br>
              <a:rPr lang="en-US" dirty="0" smtClean="0"/>
            </a:br>
            <a:r>
              <a:rPr lang="en-US" dirty="0" smtClean="0"/>
              <a:t>performance reasons</a:t>
            </a:r>
          </a:p>
          <a:p>
            <a:r>
              <a:rPr lang="en-US" dirty="0" smtClean="0"/>
              <a:t>Same physical light falloff</a:t>
            </a:r>
            <a:r>
              <a:rPr lang="en-US" dirty="0"/>
              <a:t> </a:t>
            </a:r>
            <a:r>
              <a:rPr lang="en-US" dirty="0" smtClean="0"/>
              <a:t>as </a:t>
            </a:r>
            <a:br>
              <a:rPr lang="en-US" dirty="0" smtClean="0"/>
            </a:br>
            <a:r>
              <a:rPr lang="en-US" dirty="0" smtClean="0"/>
              <a:t>on environment</a:t>
            </a:r>
          </a:p>
          <a:p>
            <a:r>
              <a:rPr lang="en-US" b="1" dirty="0" smtClean="0"/>
              <a:t>All</a:t>
            </a:r>
            <a:r>
              <a:rPr lang="en-US" dirty="0" smtClean="0"/>
              <a:t> particles receive shadows</a:t>
            </a:r>
            <a:endParaRPr lang="en-US" dirty="0"/>
          </a:p>
        </p:txBody>
      </p:sp>
      <p:pic>
        <p:nvPicPr>
          <p:cNvPr id="5" name="Shape 97"/>
          <p:cNvPicPr preferRelativeResize="0"/>
          <p:nvPr/>
        </p:nvPicPr>
        <p:blipFill>
          <a:blip r:embed="rId3"/>
          <a:stretch>
            <a:fillRect/>
          </a:stretch>
        </p:blipFill>
        <p:spPr>
          <a:xfrm>
            <a:off x="4191000" y="2343150"/>
            <a:ext cx="4343401" cy="2061991"/>
          </a:xfrm>
          <a:prstGeom prst="rect">
            <a:avLst/>
          </a:prstGeom>
          <a:noFill/>
          <a:ln>
            <a:noFill/>
          </a:ln>
        </p:spPr>
      </p:pic>
      <p:sp>
        <p:nvSpPr>
          <p:cNvPr id="6" name="TextBox 5"/>
          <p:cNvSpPr txBox="1"/>
          <p:nvPr/>
        </p:nvSpPr>
        <p:spPr>
          <a:xfrm>
            <a:off x="4191000" y="4400550"/>
            <a:ext cx="4343400" cy="400110"/>
          </a:xfrm>
          <a:prstGeom prst="rect">
            <a:avLst/>
          </a:prstGeom>
          <a:noFill/>
        </p:spPr>
        <p:txBody>
          <a:bodyPr wrap="square" rtlCol="0">
            <a:spAutoFit/>
          </a:bodyPr>
          <a:lstStyle/>
          <a:p>
            <a:r>
              <a:rPr lang="de-DE" sz="1000" dirty="0" smtClean="0"/>
              <a:t>Forwared rendered particle (middle) embedded in deferred shaded scene</a:t>
            </a:r>
            <a:endParaRPr lang="de-DE" sz="1000" dirty="0"/>
          </a:p>
        </p:txBody>
      </p:sp>
    </p:spTree>
    <p:extLst>
      <p:ext uri="{BB962C8B-B14F-4D97-AF65-F5344CB8AC3E}">
        <p14:creationId xmlns:p14="http://schemas.microsoft.com/office/powerpoint/2010/main" val="27998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Particle Shading</a:t>
            </a:r>
            <a:endParaRPr lang="en-US" dirty="0"/>
          </a:p>
        </p:txBody>
      </p:sp>
      <p:sp>
        <p:nvSpPr>
          <p:cNvPr id="3" name="Content Placeholder 2"/>
          <p:cNvSpPr>
            <a:spLocks noGrp="1"/>
          </p:cNvSpPr>
          <p:nvPr>
            <p:ph sz="quarter" idx="10"/>
          </p:nvPr>
        </p:nvSpPr>
        <p:spPr/>
        <p:txBody>
          <a:bodyPr/>
          <a:lstStyle/>
          <a:p>
            <a:r>
              <a:rPr lang="en-US" dirty="0" smtClean="0"/>
              <a:t>We accumulate incoming light per vertex or per control point</a:t>
            </a:r>
            <a:r>
              <a:rPr lang="en-US" dirty="0" smtClean="0">
                <a:solidFill>
                  <a:srgbClr val="FFCC66"/>
                </a:solidFill>
              </a:rPr>
              <a:t> [PERSSON12]</a:t>
            </a:r>
            <a:r>
              <a:rPr lang="en-US" dirty="0" smtClean="0"/>
              <a:t> </a:t>
            </a:r>
          </a:p>
          <a:p>
            <a:pPr lvl="1"/>
            <a:r>
              <a:rPr lang="en-US" dirty="0" smtClean="0"/>
              <a:t>Light intensity</a:t>
            </a:r>
          </a:p>
          <a:p>
            <a:pPr lvl="1"/>
            <a:r>
              <a:rPr lang="en-US" dirty="0" smtClean="0"/>
              <a:t>Average light direction weighted by light intensities</a:t>
            </a:r>
          </a:p>
          <a:p>
            <a:r>
              <a:rPr lang="en-US" dirty="0" smtClean="0"/>
              <a:t>Interpolated across entire quad or tessellation patch</a:t>
            </a:r>
          </a:p>
          <a:p>
            <a:r>
              <a:rPr lang="en-US" dirty="0" smtClean="0"/>
              <a:t>Combined with per pixel normal for shading</a:t>
            </a:r>
          </a:p>
          <a:p>
            <a:r>
              <a:rPr lang="en-US" dirty="0" smtClean="0"/>
              <a:t>Significantly faster than per pixel lighting</a:t>
            </a:r>
          </a:p>
          <a:p>
            <a:pPr lvl="1"/>
            <a:r>
              <a:rPr lang="en-US" dirty="0" smtClean="0"/>
              <a:t>Still quite slow due to tessellation overhead</a:t>
            </a:r>
          </a:p>
          <a:p>
            <a:pPr lvl="1"/>
            <a:r>
              <a:rPr lang="en-US" dirty="0"/>
              <a:t>P</a:t>
            </a:r>
            <a:r>
              <a:rPr lang="en-US" dirty="0" smtClean="0"/>
              <a:t>rone to </a:t>
            </a:r>
            <a:r>
              <a:rPr lang="en-US" dirty="0" err="1" smtClean="0"/>
              <a:t>undersampling</a:t>
            </a:r>
            <a:r>
              <a:rPr lang="en-US" dirty="0" smtClean="0"/>
              <a:t> of high frequency signals </a:t>
            </a:r>
          </a:p>
          <a:p>
            <a:pPr lvl="2"/>
            <a:r>
              <a:rPr lang="en-US" dirty="0" smtClean="0"/>
              <a:t>Lights with harsh fall off</a:t>
            </a:r>
          </a:p>
          <a:p>
            <a:pPr lvl="2"/>
            <a:r>
              <a:rPr lang="en-US" dirty="0" smtClean="0"/>
              <a:t>Shadows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1582455"/>
            <a:ext cx="2591984" cy="2786687"/>
          </a:xfrm>
          <a:prstGeom prst="rect">
            <a:avLst/>
          </a:prstGeom>
        </p:spPr>
      </p:pic>
    </p:spTree>
    <p:extLst>
      <p:ext uri="{BB962C8B-B14F-4D97-AF65-F5344CB8AC3E}">
        <p14:creationId xmlns:p14="http://schemas.microsoft.com/office/powerpoint/2010/main" val="142019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343150"/>
            <a:ext cx="8077200" cy="685800"/>
          </a:xfrm>
        </p:spPr>
        <p:txBody>
          <a:bodyPr/>
          <a:lstStyle/>
          <a:p>
            <a:pPr algn="ctr">
              <a:buNone/>
            </a:pPr>
            <a:r>
              <a:rPr lang="de-DE" sz="3600" dirty="0" smtClean="0"/>
              <a:t>Shadows</a:t>
            </a:r>
            <a:endParaRPr lang="de-DE" sz="3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 and Point Light Shadows</a:t>
            </a:r>
            <a:endParaRPr lang="en-US" dirty="0"/>
          </a:p>
        </p:txBody>
      </p:sp>
      <p:sp>
        <p:nvSpPr>
          <p:cNvPr id="3" name="Content Placeholder 2"/>
          <p:cNvSpPr>
            <a:spLocks noGrp="1"/>
          </p:cNvSpPr>
          <p:nvPr>
            <p:ph sz="quarter" idx="10"/>
          </p:nvPr>
        </p:nvSpPr>
        <p:spPr>
          <a:xfrm>
            <a:off x="304800" y="1047750"/>
            <a:ext cx="6019800" cy="3657600"/>
          </a:xfrm>
        </p:spPr>
        <p:txBody>
          <a:bodyPr/>
          <a:lstStyle/>
          <a:p>
            <a:r>
              <a:rPr lang="en-US" dirty="0" smtClean="0"/>
              <a:t>Cascaded shadow maps for sun</a:t>
            </a:r>
          </a:p>
          <a:p>
            <a:pPr lvl="1"/>
            <a:r>
              <a:rPr lang="en-US" dirty="0" smtClean="0"/>
              <a:t>Approximately logarithmic split scheme</a:t>
            </a:r>
          </a:p>
          <a:p>
            <a:r>
              <a:rPr lang="en-US" dirty="0" smtClean="0"/>
              <a:t>Point lights </a:t>
            </a:r>
            <a:r>
              <a:rPr lang="en-US" dirty="0"/>
              <a:t>unwrapped into individual </a:t>
            </a:r>
            <a:r>
              <a:rPr lang="en-US" dirty="0" smtClean="0"/>
              <a:t>projectors</a:t>
            </a:r>
          </a:p>
          <a:p>
            <a:pPr lvl="1"/>
            <a:r>
              <a:rPr lang="en-US" dirty="0" smtClean="0"/>
              <a:t>Each projector renders to chunk from large shadow atlas</a:t>
            </a:r>
          </a:p>
          <a:p>
            <a:pPr lvl="1"/>
            <a:r>
              <a:rPr lang="en-US" dirty="0" smtClean="0"/>
              <a:t>Chunk resolution dependent on projector importance</a:t>
            </a:r>
          </a:p>
          <a:p>
            <a:r>
              <a:rPr lang="en-US" dirty="0" smtClean="0"/>
              <a:t>Shadow occlusion evaluated in full screen passes and accumulated into “shadow mask” texture array</a:t>
            </a:r>
          </a:p>
          <a:p>
            <a:pPr lvl="1"/>
            <a:r>
              <a:rPr lang="en-US" dirty="0" smtClean="0"/>
              <a:t>One color channel per light, channel sharing if possible</a:t>
            </a:r>
          </a:p>
          <a:p>
            <a:pPr lvl="1"/>
            <a:r>
              <a:rPr lang="en-US" dirty="0" smtClean="0"/>
              <a:t>Allows efficient stencil culling of shadow receiving area</a:t>
            </a:r>
          </a:p>
          <a:p>
            <a:pPr lvl="1"/>
            <a:r>
              <a:rPr lang="en-US" dirty="0"/>
              <a:t>Reduces GPR pressure in tiled shading </a:t>
            </a:r>
            <a:r>
              <a:rPr lang="en-US" dirty="0" smtClean="0"/>
              <a:t>pass</a:t>
            </a:r>
          </a:p>
          <a:p>
            <a:r>
              <a:rPr lang="en-US" dirty="0" smtClean="0"/>
              <a:t>Filtering by (per pixel rotated) </a:t>
            </a:r>
            <a:r>
              <a:rPr lang="en-US" dirty="0" err="1" smtClean="0"/>
              <a:t>poisson</a:t>
            </a:r>
            <a:r>
              <a:rPr lang="en-US" dirty="0" smtClean="0"/>
              <a:t> disk</a:t>
            </a:r>
            <a:endParaRPr lang="en-US" dirty="0"/>
          </a:p>
        </p:txBody>
      </p:sp>
      <p:pic>
        <p:nvPicPr>
          <p:cNvPr id="6" name="Shape 114"/>
          <p:cNvPicPr preferRelativeResize="0"/>
          <p:nvPr/>
        </p:nvPicPr>
        <p:blipFill>
          <a:blip r:embed="rId3"/>
          <a:stretch>
            <a:fillRect/>
          </a:stretch>
        </p:blipFill>
        <p:spPr>
          <a:xfrm>
            <a:off x="6400800" y="1200150"/>
            <a:ext cx="2492100" cy="1356521"/>
          </a:xfrm>
          <a:prstGeom prst="rect">
            <a:avLst/>
          </a:prstGeom>
          <a:noFill/>
          <a:ln>
            <a:noFill/>
          </a:ln>
        </p:spPr>
      </p:pic>
      <p:pic>
        <p:nvPicPr>
          <p:cNvPr id="7" name="Shape 115"/>
          <p:cNvPicPr preferRelativeResize="0"/>
          <p:nvPr/>
        </p:nvPicPr>
        <p:blipFill>
          <a:blip r:embed="rId4"/>
          <a:stretch>
            <a:fillRect/>
          </a:stretch>
        </p:blipFill>
        <p:spPr>
          <a:xfrm>
            <a:off x="6400800" y="2800350"/>
            <a:ext cx="2550112" cy="1388099"/>
          </a:xfrm>
          <a:prstGeom prst="rect">
            <a:avLst/>
          </a:prstGeom>
          <a:noFill/>
          <a:ln>
            <a:noFill/>
          </a:ln>
        </p:spPr>
      </p:pic>
    </p:spTree>
    <p:extLst>
      <p:ext uri="{BB962C8B-B14F-4D97-AF65-F5344CB8AC3E}">
        <p14:creationId xmlns:p14="http://schemas.microsoft.com/office/powerpoint/2010/main" val="340098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Ryse</a:t>
            </a:r>
            <a:r>
              <a:rPr lang="en-US" dirty="0" smtClean="0"/>
              <a:t> Rendering Challenges</a:t>
            </a:r>
            <a:endParaRPr lang="de-DE" dirty="0"/>
          </a:p>
        </p:txBody>
      </p:sp>
      <p:sp>
        <p:nvSpPr>
          <p:cNvPr id="3" name="Content Placeholder 2"/>
          <p:cNvSpPr>
            <a:spLocks noGrp="1"/>
          </p:cNvSpPr>
          <p:nvPr>
            <p:ph sz="quarter" idx="10"/>
          </p:nvPr>
        </p:nvSpPr>
        <p:spPr>
          <a:xfrm>
            <a:off x="304800" y="1047750"/>
            <a:ext cx="6096000" cy="3657600"/>
          </a:xfrm>
        </p:spPr>
        <p:txBody>
          <a:bodyPr/>
          <a:lstStyle/>
          <a:p>
            <a:pPr lvl="0"/>
            <a:r>
              <a:rPr lang="en-US" dirty="0" smtClean="0"/>
              <a:t>Wanted to get away from the typical “gamey” look</a:t>
            </a:r>
            <a:endParaRPr lang="de-DE" sz="2800" dirty="0" smtClean="0"/>
          </a:p>
          <a:p>
            <a:pPr lvl="1"/>
            <a:r>
              <a:rPr lang="en-US" sz="1400" dirty="0" smtClean="0"/>
              <a:t>No real material definition (mostly due to lack of reflections)</a:t>
            </a:r>
            <a:endParaRPr lang="de-DE" dirty="0" smtClean="0"/>
          </a:p>
          <a:p>
            <a:pPr lvl="1"/>
            <a:r>
              <a:rPr lang="en-US" sz="1400" dirty="0" smtClean="0"/>
              <a:t>Overly high contrast to make flat diffuse materials more visually appealing</a:t>
            </a:r>
            <a:endParaRPr lang="de-DE" dirty="0" smtClean="0"/>
          </a:p>
          <a:p>
            <a:pPr lvl="1"/>
            <a:r>
              <a:rPr lang="en-US" dirty="0" smtClean="0"/>
              <a:t>Noisy image</a:t>
            </a:r>
            <a:r>
              <a:rPr lang="en-US" sz="1400" dirty="0" smtClean="0"/>
              <a:t> when </a:t>
            </a:r>
            <a:r>
              <a:rPr lang="en-US" sz="1400" dirty="0" err="1" smtClean="0"/>
              <a:t>specular</a:t>
            </a:r>
            <a:r>
              <a:rPr lang="en-US" sz="1400" dirty="0" smtClean="0"/>
              <a:t> is used (shading aliasing)</a:t>
            </a:r>
            <a:endParaRPr lang="de-DE" dirty="0" smtClean="0"/>
          </a:p>
          <a:p>
            <a:pPr lvl="1"/>
            <a:r>
              <a:rPr lang="en-US" sz="1400" dirty="0" smtClean="0"/>
              <a:t>Over-the-top usage of post-processing to cover image quality deficiencies</a:t>
            </a:r>
            <a:endParaRPr lang="de-DE" dirty="0" smtClean="0"/>
          </a:p>
          <a:p>
            <a:pPr lvl="0"/>
            <a:r>
              <a:rPr lang="en-US" dirty="0" smtClean="0"/>
              <a:t>Wanted to get a step closer to the aesthetics and quality of CG films</a:t>
            </a:r>
            <a:endParaRPr lang="de-DE" sz="2800" dirty="0" smtClean="0"/>
          </a:p>
          <a:p>
            <a:pPr lvl="1"/>
            <a:r>
              <a:rPr lang="en-US" sz="1400" dirty="0" smtClean="0"/>
              <a:t>Well recognizable materials</a:t>
            </a:r>
            <a:endParaRPr lang="de-DE" dirty="0" smtClean="0"/>
          </a:p>
          <a:p>
            <a:pPr lvl="1"/>
            <a:r>
              <a:rPr lang="en-US" sz="1400" dirty="0" smtClean="0"/>
              <a:t>Clean image with little to no aliasing</a:t>
            </a:r>
            <a:endParaRPr lang="de-DE" dirty="0" smtClean="0"/>
          </a:p>
          <a:p>
            <a:pPr lvl="1"/>
            <a:r>
              <a:rPr lang="en-US" sz="1400" dirty="0" smtClean="0"/>
              <a:t>Soft lighting, global illumination effects like light bleeding and natural occlusion</a:t>
            </a:r>
            <a:endParaRPr lang="de-DE" dirty="0" smtClean="0"/>
          </a:p>
        </p:txBody>
      </p:sp>
      <p:pic>
        <p:nvPicPr>
          <p:cNvPr id="14337" name="Picture 1"/>
          <p:cNvPicPr>
            <a:picLocks noChangeAspect="1" noChangeArrowheads="1"/>
          </p:cNvPicPr>
          <p:nvPr/>
        </p:nvPicPr>
        <p:blipFill>
          <a:blip r:embed="rId2"/>
          <a:stretch>
            <a:fillRect/>
          </a:stretch>
        </p:blipFill>
        <p:spPr bwMode="auto">
          <a:xfrm>
            <a:off x="6553200" y="1047750"/>
            <a:ext cx="2209799" cy="1767840"/>
          </a:xfrm>
          <a:prstGeom prst="rect">
            <a:avLst/>
          </a:prstGeom>
          <a:noFill/>
          <a:ln w="9525">
            <a:noFill/>
            <a:miter lim="800000"/>
            <a:headEnd/>
            <a:tailEnd/>
          </a:ln>
        </p:spPr>
      </p:pic>
      <p:pic>
        <p:nvPicPr>
          <p:cNvPr id="14339" name="Picture 3"/>
          <p:cNvPicPr>
            <a:picLocks noChangeAspect="1" noChangeArrowheads="1"/>
          </p:cNvPicPr>
          <p:nvPr/>
        </p:nvPicPr>
        <p:blipFill>
          <a:blip r:embed="rId3"/>
          <a:stretch>
            <a:fillRect/>
          </a:stretch>
        </p:blipFill>
        <p:spPr bwMode="auto">
          <a:xfrm>
            <a:off x="6553200" y="2952750"/>
            <a:ext cx="2209799" cy="17678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4337"/>
                                        </p:tgtEl>
                                        <p:attrNameLst>
                                          <p:attrName>style.visibility</p:attrName>
                                        </p:attrNameLst>
                                      </p:cBhvr>
                                      <p:to>
                                        <p:strVal val="visible"/>
                                      </p:to>
                                    </p:set>
                                    <p:animEffect transition="in" filter="fade">
                                      <p:cBhvr>
                                        <p:cTn id="22" dur="500"/>
                                        <p:tgtEl>
                                          <p:spTgt spid="143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4339"/>
                                        </p:tgtEl>
                                        <p:attrNameLst>
                                          <p:attrName>style.visibility</p:attrName>
                                        </p:attrNameLst>
                                      </p:cBhvr>
                                      <p:to>
                                        <p:strVal val="visible"/>
                                      </p:to>
                                    </p:set>
                                    <p:animEffect transition="in" filter="fade">
                                      <p:cBhvr>
                                        <p:cTn id="36" dur="500"/>
                                        <p:tgtEl>
                                          <p:spTgt spid="143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 Shadows</a:t>
            </a:r>
            <a:endParaRPr lang="en-US" dirty="0"/>
          </a:p>
        </p:txBody>
      </p:sp>
      <p:sp>
        <p:nvSpPr>
          <p:cNvPr id="3" name="Text Placeholder 2"/>
          <p:cNvSpPr>
            <a:spLocks noGrp="1"/>
          </p:cNvSpPr>
          <p:nvPr>
            <p:ph type="body" idx="10"/>
          </p:nvPr>
        </p:nvSpPr>
        <p:spPr>
          <a:xfrm>
            <a:off x="304800" y="1047750"/>
            <a:ext cx="4114800" cy="3657600"/>
          </a:xfrm>
        </p:spPr>
        <p:txBody>
          <a:bodyPr/>
          <a:lstStyle/>
          <a:p>
            <a:r>
              <a:rPr lang="en-US" dirty="0" smtClean="0"/>
              <a:t>Third person view</a:t>
            </a:r>
          </a:p>
          <a:p>
            <a:pPr lvl="1"/>
            <a:r>
              <a:rPr lang="en-US" dirty="0" smtClean="0"/>
              <a:t>Protagonist in focus at all times</a:t>
            </a:r>
          </a:p>
          <a:p>
            <a:pPr lvl="1"/>
            <a:r>
              <a:rPr lang="en-US" dirty="0" smtClean="0"/>
              <a:t>High quality self shadows mandatory</a:t>
            </a:r>
          </a:p>
          <a:p>
            <a:r>
              <a:rPr lang="en-US" dirty="0" smtClean="0"/>
              <a:t>Custom shadow map focused on tight bounding box</a:t>
            </a:r>
          </a:p>
          <a:p>
            <a:r>
              <a:rPr lang="en-US" dirty="0" smtClean="0"/>
              <a:t>Blended into shadow mask with “max” operator</a:t>
            </a:r>
            <a:endParaRPr lang="en-US" dirty="0"/>
          </a:p>
        </p:txBody>
      </p:sp>
      <p:pic>
        <p:nvPicPr>
          <p:cNvPr id="4" name="Shape 166"/>
          <p:cNvPicPr preferRelativeResize="0"/>
          <p:nvPr/>
        </p:nvPicPr>
        <p:blipFill>
          <a:blip r:embed="rId3"/>
          <a:stretch>
            <a:fillRect/>
          </a:stretch>
        </p:blipFill>
        <p:spPr>
          <a:xfrm>
            <a:off x="4495800" y="1123950"/>
            <a:ext cx="4411755" cy="2471279"/>
          </a:xfrm>
          <a:prstGeom prst="rect">
            <a:avLst/>
          </a:prstGeom>
          <a:noFill/>
          <a:ln>
            <a:noFill/>
          </a:ln>
        </p:spPr>
      </p:pic>
      <p:sp>
        <p:nvSpPr>
          <p:cNvPr id="6" name="TextBox 5"/>
          <p:cNvSpPr txBox="1"/>
          <p:nvPr/>
        </p:nvSpPr>
        <p:spPr>
          <a:xfrm>
            <a:off x="7696200" y="1200150"/>
            <a:ext cx="1080000" cy="1080000"/>
          </a:xfrm>
          <a:prstGeom prst="rect">
            <a:avLst/>
          </a:prstGeom>
          <a:blipFill dpi="0" rotWithShape="1">
            <a:blip r:embed="rId4">
              <a:alphaModFix amt="69000"/>
            </a:blip>
            <a:srcRect/>
            <a:stretch>
              <a:fillRect/>
            </a:stretch>
          </a:blipFill>
        </p:spPr>
        <p:txBody>
          <a:bodyPr wrap="square" rtlCol="0">
            <a:spAutoFit/>
          </a:bodyPr>
          <a:lstStyle/>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Shadow Map</a:t>
            </a:r>
            <a:endParaRPr lang="en-US" dirty="0"/>
          </a:p>
        </p:txBody>
      </p:sp>
      <p:sp>
        <p:nvSpPr>
          <p:cNvPr id="3" name="Content Placeholder 2"/>
          <p:cNvSpPr>
            <a:spLocks noGrp="1"/>
          </p:cNvSpPr>
          <p:nvPr>
            <p:ph sz="quarter" idx="10"/>
          </p:nvPr>
        </p:nvSpPr>
        <p:spPr/>
        <p:txBody>
          <a:bodyPr/>
          <a:lstStyle/>
          <a:p>
            <a:r>
              <a:rPr lang="en-US" dirty="0" smtClean="0"/>
              <a:t>In early development draw calls were a major bottleneck, especially shadows</a:t>
            </a:r>
          </a:p>
          <a:p>
            <a:pPr lvl="1"/>
            <a:r>
              <a:rPr lang="en-US" dirty="0" smtClean="0"/>
              <a:t>Major risk for the project</a:t>
            </a:r>
          </a:p>
          <a:p>
            <a:r>
              <a:rPr lang="en-US" dirty="0" smtClean="0"/>
              <a:t>Most shadow draw calls spent on far </a:t>
            </a:r>
            <a:br>
              <a:rPr lang="en-US" dirty="0" smtClean="0"/>
            </a:br>
            <a:r>
              <a:rPr lang="en-US" dirty="0" smtClean="0"/>
              <a:t>away cascades</a:t>
            </a:r>
          </a:p>
          <a:p>
            <a:pPr lvl="1"/>
            <a:r>
              <a:rPr lang="en-US" dirty="0" smtClean="0"/>
              <a:t>Exponential increase of world coverage</a:t>
            </a:r>
          </a:p>
          <a:p>
            <a:pPr lvl="1"/>
            <a:r>
              <a:rPr lang="en-US" dirty="0" smtClean="0"/>
              <a:t>Even true on highly optimized assets under</a:t>
            </a:r>
          </a:p>
          <a:p>
            <a:pPr lvl="2"/>
            <a:r>
              <a:rPr lang="en-US" dirty="0" smtClean="0"/>
              <a:t>Aggressive distance culling</a:t>
            </a:r>
          </a:p>
          <a:p>
            <a:pPr lvl="2"/>
            <a:r>
              <a:rPr lang="en-US" dirty="0" smtClean="0"/>
              <a:t>Shadow casting disabled where possible</a:t>
            </a:r>
          </a:p>
          <a:p>
            <a:r>
              <a:rPr lang="en-US" dirty="0" smtClean="0"/>
              <a:t>Optimization compromise</a:t>
            </a:r>
          </a:p>
          <a:p>
            <a:pPr lvl="1"/>
            <a:r>
              <a:rPr lang="en-US" dirty="0" smtClean="0"/>
              <a:t>No dynamic shadows in distance</a:t>
            </a:r>
          </a:p>
        </p:txBody>
      </p:sp>
      <p:graphicFrame>
        <p:nvGraphicFramePr>
          <p:cNvPr id="5" name="Chart 4"/>
          <p:cNvGraphicFramePr/>
          <p:nvPr>
            <p:extLst>
              <p:ext uri="{D42A27DB-BD31-4B8C-83A1-F6EECF244321}">
                <p14:modId xmlns:p14="http://schemas.microsoft.com/office/powerpoint/2010/main" val="3786472068"/>
              </p:ext>
            </p:extLst>
          </p:nvPr>
        </p:nvGraphicFramePr>
        <p:xfrm>
          <a:off x="5181600" y="1428750"/>
          <a:ext cx="3848890" cy="304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933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Static Shadow Map</a:t>
            </a:r>
          </a:p>
        </p:txBody>
      </p:sp>
      <p:sp>
        <p:nvSpPr>
          <p:cNvPr id="3" name="Content Placeholder 2"/>
          <p:cNvSpPr>
            <a:spLocks noGrp="1"/>
          </p:cNvSpPr>
          <p:nvPr>
            <p:ph sz="quarter" idx="10"/>
          </p:nvPr>
        </p:nvSpPr>
        <p:spPr>
          <a:xfrm>
            <a:off x="304800" y="1047750"/>
            <a:ext cx="8534400" cy="3505200"/>
          </a:xfrm>
        </p:spPr>
        <p:txBody>
          <a:bodyPr/>
          <a:lstStyle/>
          <a:p>
            <a:r>
              <a:rPr lang="en-US" dirty="0" smtClean="0"/>
              <a:t>Simple approach: Replace furthest cascades with “static shadow map”</a:t>
            </a:r>
          </a:p>
          <a:p>
            <a:pPr lvl="1"/>
            <a:r>
              <a:rPr lang="en-US" dirty="0" smtClean="0"/>
              <a:t>8192 x 8192 pixels at 16 bits per pixel: 128 MB video memory</a:t>
            </a:r>
          </a:p>
          <a:p>
            <a:r>
              <a:rPr lang="en-US" dirty="0"/>
              <a:t>Each object is rendered only once</a:t>
            </a:r>
          </a:p>
          <a:p>
            <a:pPr lvl="1"/>
            <a:r>
              <a:rPr lang="en-US" dirty="0"/>
              <a:t>Zero shadow draw calls for replaced </a:t>
            </a:r>
            <a:br>
              <a:rPr lang="en-US" dirty="0"/>
            </a:br>
            <a:r>
              <a:rPr lang="en-US" dirty="0"/>
              <a:t>cascades once static shadow map is filled</a:t>
            </a:r>
          </a:p>
          <a:p>
            <a:r>
              <a:rPr lang="en-US" dirty="0" smtClean="0"/>
              <a:t>World space resolution (pixels per meter)</a:t>
            </a:r>
            <a:br>
              <a:rPr lang="en-US" dirty="0" smtClean="0"/>
            </a:br>
            <a:r>
              <a:rPr lang="en-US" dirty="0" smtClean="0"/>
              <a:t>matches or exceeds first replaced cascade</a:t>
            </a:r>
          </a:p>
          <a:p>
            <a:pPr lvl="1"/>
            <a:r>
              <a:rPr lang="en-US" dirty="0" smtClean="0"/>
              <a:t>No quality loss in terms of resolution</a:t>
            </a:r>
          </a:p>
          <a:p>
            <a:pPr lvl="1"/>
            <a:r>
              <a:rPr lang="en-US" dirty="0" smtClean="0"/>
              <a:t>New </a:t>
            </a:r>
            <a:r>
              <a:rPr lang="en-US" dirty="0" err="1" smtClean="0"/>
              <a:t>undersampling</a:t>
            </a:r>
            <a:r>
              <a:rPr lang="en-US" dirty="0" smtClean="0"/>
              <a:t> artifacts due to</a:t>
            </a:r>
            <a:br>
              <a:rPr lang="en-US" dirty="0" smtClean="0"/>
            </a:br>
            <a:r>
              <a:rPr lang="en-US" dirty="0" smtClean="0"/>
              <a:t>deviation from logarithmic </a:t>
            </a:r>
            <a:r>
              <a:rPr lang="en-US" dirty="0" err="1" smtClean="0"/>
              <a:t>texel</a:t>
            </a:r>
            <a:r>
              <a:rPr lang="en-US" dirty="0" smtClean="0"/>
              <a:t> distribution</a:t>
            </a:r>
          </a:p>
          <a:p>
            <a:pPr lvl="2"/>
            <a:r>
              <a:rPr lang="en-US" dirty="0" smtClean="0"/>
              <a:t>Quite minor in </a:t>
            </a:r>
            <a:r>
              <a:rPr lang="en-US" dirty="0" err="1" smtClean="0"/>
              <a:t>Ryse</a:t>
            </a:r>
            <a:endParaRPr lang="en-US" dirty="0" smtClean="0"/>
          </a:p>
        </p:txBody>
      </p:sp>
      <p:pic>
        <p:nvPicPr>
          <p:cNvPr id="4" name="Shape 130"/>
          <p:cNvPicPr preferRelativeResize="0"/>
          <p:nvPr/>
        </p:nvPicPr>
        <p:blipFill>
          <a:blip r:embed="rId3"/>
          <a:stretch>
            <a:fillRect/>
          </a:stretch>
        </p:blipFill>
        <p:spPr>
          <a:xfrm>
            <a:off x="5181600" y="1805155"/>
            <a:ext cx="3505200" cy="1990389"/>
          </a:xfrm>
          <a:prstGeom prst="rect">
            <a:avLst/>
          </a:prstGeom>
          <a:noFill/>
          <a:ln>
            <a:noFill/>
          </a:ln>
        </p:spPr>
      </p:pic>
    </p:spTree>
    <p:extLst>
      <p:ext uri="{BB962C8B-B14F-4D97-AF65-F5344CB8AC3E}">
        <p14:creationId xmlns:p14="http://schemas.microsoft.com/office/powerpoint/2010/main" val="200959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Static Shadow Map</a:t>
            </a:r>
          </a:p>
        </p:txBody>
      </p:sp>
      <p:sp>
        <p:nvSpPr>
          <p:cNvPr id="3" name="Content Placeholder 2"/>
          <p:cNvSpPr>
            <a:spLocks noGrp="1"/>
          </p:cNvSpPr>
          <p:nvPr>
            <p:ph sz="quarter" idx="10"/>
          </p:nvPr>
        </p:nvSpPr>
        <p:spPr>
          <a:xfrm>
            <a:off x="304800" y="1047750"/>
            <a:ext cx="8839200" cy="3657600"/>
          </a:xfrm>
        </p:spPr>
        <p:txBody>
          <a:bodyPr/>
          <a:lstStyle/>
          <a:p>
            <a:r>
              <a:rPr lang="en-US" dirty="0" smtClean="0"/>
              <a:t>Which cascade to choose?</a:t>
            </a:r>
          </a:p>
          <a:p>
            <a:pPr lvl="1"/>
            <a:r>
              <a:rPr lang="en-US" dirty="0" smtClean="0"/>
              <a:t>Log split scheme results in exponential storage requirements for </a:t>
            </a:r>
            <a:r>
              <a:rPr lang="en-US" b="1" dirty="0" smtClean="0"/>
              <a:t>fixed </a:t>
            </a:r>
            <a:r>
              <a:rPr lang="en-US" dirty="0" smtClean="0"/>
              <a:t>world space area</a:t>
            </a:r>
          </a:p>
          <a:p>
            <a:pPr lvl="1"/>
            <a:endParaRPr lang="en-US" dirty="0"/>
          </a:p>
          <a:p>
            <a:pPr lvl="1"/>
            <a:endParaRPr lang="en-US" dirty="0" smtClean="0"/>
          </a:p>
          <a:p>
            <a:pPr lvl="1"/>
            <a:endParaRPr lang="en-US" dirty="0" smtClean="0"/>
          </a:p>
          <a:p>
            <a:endParaRPr lang="en-US" dirty="0"/>
          </a:p>
          <a:p>
            <a:endParaRPr lang="en-US" dirty="0" smtClean="0"/>
          </a:p>
          <a:p>
            <a:endParaRPr lang="en-US" dirty="0"/>
          </a:p>
          <a:p>
            <a:endParaRPr lang="en-US" dirty="0" smtClean="0"/>
          </a:p>
          <a:p>
            <a:pPr marL="88900" indent="0">
              <a:buNone/>
            </a:pPr>
            <a:endParaRPr lang="en-US" dirty="0" smtClean="0"/>
          </a:p>
          <a:p>
            <a:r>
              <a:rPr lang="en-US" dirty="0" smtClean="0"/>
              <a:t>We picked cascade 4 as our best option</a:t>
            </a:r>
          </a:p>
          <a:p>
            <a:pPr lvl="1"/>
            <a:r>
              <a:rPr lang="en-US" dirty="0" smtClean="0"/>
              <a:t>Allows us to cover approximately 1.3 km x 1.3 km area without quality loss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293457620"/>
              </p:ext>
            </p:extLst>
          </p:nvPr>
        </p:nvGraphicFramePr>
        <p:xfrm>
          <a:off x="609600" y="1809750"/>
          <a:ext cx="5105400" cy="198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867400" y="2190750"/>
            <a:ext cx="2895600" cy="1231106"/>
          </a:xfrm>
          <a:prstGeom prst="rect">
            <a:avLst/>
          </a:prstGeom>
          <a:noFill/>
        </p:spPr>
        <p:txBody>
          <a:bodyPr wrap="square" rtlCol="0">
            <a:spAutoFit/>
          </a:bodyPr>
          <a:lstStyle/>
          <a:p>
            <a:pPr marL="0" lvl="1"/>
            <a:r>
              <a:rPr lang="en-US" sz="1400" dirty="0">
                <a:solidFill>
                  <a:schemeClr val="accent3">
                    <a:lumMod val="60000"/>
                    <a:lumOff val="40000"/>
                  </a:schemeClr>
                </a:solidFill>
                <a:latin typeface="+mn-lt"/>
                <a:ea typeface="ヒラギノ角ゴ Pro W3" pitchFamily="45" charset="-128"/>
              </a:rPr>
              <a:t>Required texture size for </a:t>
            </a:r>
            <a:r>
              <a:rPr lang="en-US" sz="1400" dirty="0" smtClean="0">
                <a:solidFill>
                  <a:schemeClr val="accent3">
                    <a:lumMod val="60000"/>
                    <a:lumOff val="40000"/>
                  </a:schemeClr>
                </a:solidFill>
                <a:latin typeface="+mn-lt"/>
                <a:ea typeface="ヒラギノ角ゴ Pro W3" pitchFamily="45" charset="-128"/>
              </a:rPr>
              <a:t/>
            </a:r>
            <a:br>
              <a:rPr lang="en-US" sz="1400" dirty="0" smtClean="0">
                <a:solidFill>
                  <a:schemeClr val="accent3">
                    <a:lumMod val="60000"/>
                    <a:lumOff val="40000"/>
                  </a:schemeClr>
                </a:solidFill>
                <a:latin typeface="+mn-lt"/>
                <a:ea typeface="ヒラギノ角ゴ Pro W3" pitchFamily="45" charset="-128"/>
              </a:rPr>
            </a:br>
            <a:r>
              <a:rPr lang="en-US" sz="1400" dirty="0" smtClean="0">
                <a:solidFill>
                  <a:schemeClr val="accent3">
                    <a:lumMod val="60000"/>
                    <a:lumOff val="40000"/>
                  </a:schemeClr>
                </a:solidFill>
                <a:latin typeface="+mn-lt"/>
                <a:ea typeface="ヒラギノ角ゴ Pro W3" pitchFamily="45" charset="-128"/>
              </a:rPr>
              <a:t>1 </a:t>
            </a:r>
            <a:r>
              <a:rPr lang="en-US" sz="1400" dirty="0">
                <a:solidFill>
                  <a:schemeClr val="accent3">
                    <a:lumMod val="60000"/>
                    <a:lumOff val="40000"/>
                  </a:schemeClr>
                </a:solidFill>
                <a:latin typeface="+mn-lt"/>
                <a:ea typeface="ヒラギノ角ゴ Pro W3" pitchFamily="45" charset="-128"/>
              </a:rPr>
              <a:t>km x 1 km area, keeping resolution of first replaced cascade  intact (</a:t>
            </a:r>
            <a:r>
              <a:rPr lang="en-US" sz="1400" b="1" dirty="0">
                <a:solidFill>
                  <a:schemeClr val="accent3">
                    <a:lumMod val="60000"/>
                    <a:lumOff val="40000"/>
                  </a:schemeClr>
                </a:solidFill>
                <a:latin typeface="+mn-lt"/>
                <a:ea typeface="ヒラギノ角ゴ Pro W3" pitchFamily="45" charset="-128"/>
              </a:rPr>
              <a:t>log scale</a:t>
            </a:r>
            <a:r>
              <a:rPr lang="en-US" sz="1400" dirty="0" smtClean="0">
                <a:solidFill>
                  <a:schemeClr val="accent3">
                    <a:lumMod val="60000"/>
                    <a:lumOff val="40000"/>
                  </a:schemeClr>
                </a:solidFill>
                <a:latin typeface="+mn-lt"/>
                <a:ea typeface="ヒラギノ角ゴ Pro W3" pitchFamily="45" charset="-128"/>
              </a:rPr>
              <a:t>)</a:t>
            </a:r>
            <a:endParaRPr lang="en-US" sz="1400" dirty="0">
              <a:solidFill>
                <a:schemeClr val="accent3">
                  <a:lumMod val="60000"/>
                  <a:lumOff val="40000"/>
                </a:schemeClr>
              </a:solidFill>
              <a:latin typeface="+mn-lt"/>
              <a:ea typeface="ヒラギノ角ゴ Pro W3" pitchFamily="45" charset="-128"/>
            </a:endParaRPr>
          </a:p>
          <a:p>
            <a:endParaRPr lang="en-US" sz="1800" dirty="0"/>
          </a:p>
        </p:txBody>
      </p:sp>
    </p:spTree>
    <p:extLst>
      <p:ext uri="{BB962C8B-B14F-4D97-AF65-F5344CB8AC3E}">
        <p14:creationId xmlns:p14="http://schemas.microsoft.com/office/powerpoint/2010/main" val="184936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500"/>
                                        <p:tgtEl>
                                          <p:spTgt spid="3">
                                            <p:txEl>
                                              <p:pRg st="10" end="1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Effect transition="in" filter="fade">
                                      <p:cBhvr>
                                        <p:cTn id="1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Static Shadow Map</a:t>
            </a:r>
          </a:p>
        </p:txBody>
      </p:sp>
      <p:sp>
        <p:nvSpPr>
          <p:cNvPr id="3" name="Content Placeholder 2"/>
          <p:cNvSpPr>
            <a:spLocks noGrp="1"/>
          </p:cNvSpPr>
          <p:nvPr>
            <p:ph sz="quarter" idx="10"/>
          </p:nvPr>
        </p:nvSpPr>
        <p:spPr>
          <a:xfrm>
            <a:off x="152400" y="2266950"/>
            <a:ext cx="1143000" cy="914400"/>
          </a:xfrm>
        </p:spPr>
        <p:txBody>
          <a:bodyPr/>
          <a:lstStyle/>
          <a:p>
            <a:pPr marL="88900" indent="0">
              <a:buNone/>
            </a:pPr>
            <a:r>
              <a:rPr lang="en-US" dirty="0" smtClean="0"/>
              <a:t>Static shadow map </a:t>
            </a:r>
            <a:r>
              <a:rPr lang="en-US" b="1" dirty="0" smtClean="0"/>
              <a:t>off</a:t>
            </a:r>
            <a:endParaRPr lang="en-US" b="1" dirty="0"/>
          </a:p>
        </p:txBody>
      </p:sp>
      <p:pic>
        <p:nvPicPr>
          <p:cNvPr id="4" name="Shape 141"/>
          <p:cNvPicPr preferRelativeResize="0">
            <a:picLocks/>
          </p:cNvPicPr>
          <p:nvPr/>
        </p:nvPicPr>
        <p:blipFill>
          <a:blip r:embed="rId3"/>
          <a:stretch>
            <a:fillRect/>
          </a:stretch>
        </p:blipFill>
        <p:spPr>
          <a:xfrm>
            <a:off x="1371600" y="1022051"/>
            <a:ext cx="6629400" cy="3708997"/>
          </a:xfrm>
          <a:prstGeom prst="rect">
            <a:avLst/>
          </a:prstGeom>
          <a:noFill/>
          <a:ln>
            <a:noFill/>
          </a:ln>
        </p:spPr>
      </p:pic>
    </p:spTree>
    <p:extLst>
      <p:ext uri="{BB962C8B-B14F-4D97-AF65-F5344CB8AC3E}">
        <p14:creationId xmlns:p14="http://schemas.microsoft.com/office/powerpoint/2010/main" val="20647973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Static Shadow Map</a:t>
            </a:r>
          </a:p>
        </p:txBody>
      </p:sp>
      <p:pic>
        <p:nvPicPr>
          <p:cNvPr id="5" name="Shape 146"/>
          <p:cNvPicPr preferRelativeResize="0"/>
          <p:nvPr/>
        </p:nvPicPr>
        <p:blipFill>
          <a:blip r:embed="rId3"/>
          <a:stretch>
            <a:fillRect/>
          </a:stretch>
        </p:blipFill>
        <p:spPr>
          <a:xfrm>
            <a:off x="1371600" y="1022051"/>
            <a:ext cx="6629400" cy="3708997"/>
          </a:xfrm>
          <a:prstGeom prst="rect">
            <a:avLst/>
          </a:prstGeom>
          <a:noFill/>
          <a:ln>
            <a:noFill/>
          </a:ln>
        </p:spPr>
      </p:pic>
      <p:sp>
        <p:nvSpPr>
          <p:cNvPr id="6" name="Content Placeholder 2"/>
          <p:cNvSpPr txBox="1">
            <a:spLocks/>
          </p:cNvSpPr>
          <p:nvPr/>
        </p:nvSpPr>
        <p:spPr>
          <a:xfrm>
            <a:off x="152400" y="2266950"/>
            <a:ext cx="1143000" cy="914400"/>
          </a:xfrm>
          <a:prstGeom prst="rect">
            <a:avLst/>
          </a:prstGeom>
        </p:spPr>
        <p:txBody>
          <a:bodyPr/>
          <a:lstStyle>
            <a:lvl1pPr marL="273050" indent="-184150" algn="l" rtl="0" eaLnBrk="0" fontAlgn="base" hangingPunct="0">
              <a:spcBef>
                <a:spcPct val="20000"/>
              </a:spcBef>
              <a:spcAft>
                <a:spcPct val="0"/>
              </a:spcAft>
              <a:buClr>
                <a:schemeClr val="accent4">
                  <a:lumMod val="50000"/>
                </a:schemeClr>
              </a:buClr>
              <a:buSzPct val="75000"/>
              <a:buFont typeface="Wingdings" pitchFamily="2" charset="2"/>
              <a:buChar char="§"/>
              <a:defRPr sz="1600">
                <a:solidFill>
                  <a:schemeClr val="accent3">
                    <a:lumMod val="60000"/>
                    <a:lumOff val="40000"/>
                  </a:schemeClr>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2pPr>
            <a:lvl3pPr marL="1079500" indent="-16510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3pPr>
            <a:lvl4pPr marL="1524000" indent="-152400" algn="l" rtl="0" eaLnBrk="0" fontAlgn="base" hangingPunct="0">
              <a:spcBef>
                <a:spcPct val="20000"/>
              </a:spcBef>
              <a:spcAft>
                <a:spcPct val="0"/>
              </a:spcAft>
              <a:buClr>
                <a:schemeClr val="accent4">
                  <a:lumMod val="50000"/>
                </a:schemeClr>
              </a:buClr>
              <a:buSzPct val="70000"/>
              <a:buFont typeface="Wingdings" pitchFamily="2" charset="2"/>
              <a:buChar char="§"/>
              <a:defRPr sz="1400">
                <a:solidFill>
                  <a:schemeClr val="accent3">
                    <a:lumMod val="60000"/>
                    <a:lumOff val="40000"/>
                  </a:schemeClr>
                </a:solidFill>
                <a:latin typeface="+mn-lt"/>
                <a:ea typeface="ヒラギノ角ゴ Pro W3" pitchFamily="45" charset="-128"/>
              </a:defRPr>
            </a:lvl4pPr>
            <a:lvl5pPr marL="1828800" algn="l" rtl="0" eaLnBrk="0" fontAlgn="base" hangingPunct="0">
              <a:spcBef>
                <a:spcPct val="20000"/>
              </a:spcBef>
              <a:spcAft>
                <a:spcPct val="0"/>
              </a:spcAft>
              <a:buClr>
                <a:schemeClr val="accent4">
                  <a:lumMod val="50000"/>
                </a:schemeClr>
              </a:buClr>
              <a:buSzPct val="75000"/>
              <a:buFontTx/>
              <a:buNone/>
              <a:defRPr sz="1400">
                <a:solidFill>
                  <a:schemeClr val="accent3">
                    <a:lumMod val="60000"/>
                    <a:lumOff val="40000"/>
                  </a:schemeClr>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a:lstStyle>
          <a:p>
            <a:pPr marL="88900" indent="0">
              <a:buFont typeface="Wingdings" pitchFamily="2" charset="2"/>
              <a:buNone/>
            </a:pPr>
            <a:r>
              <a:rPr lang="en-US" dirty="0" smtClean="0"/>
              <a:t>Static shadow map </a:t>
            </a:r>
            <a:r>
              <a:rPr lang="en-US" b="1" dirty="0" smtClean="0"/>
              <a:t>on</a:t>
            </a:r>
            <a:endParaRPr lang="en-US" b="1" dirty="0"/>
          </a:p>
        </p:txBody>
      </p:sp>
    </p:spTree>
    <p:extLst>
      <p:ext uri="{BB962C8B-B14F-4D97-AF65-F5344CB8AC3E}">
        <p14:creationId xmlns:p14="http://schemas.microsoft.com/office/powerpoint/2010/main" val="19435328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38150"/>
            <a:ext cx="8534400" cy="457200"/>
          </a:xfrm>
        </p:spPr>
        <p:txBody>
          <a:bodyPr/>
          <a:lstStyle/>
          <a:p>
            <a:r>
              <a:rPr lang="en-US" dirty="0" smtClean="0"/>
              <a:t>Static Shadow Map</a:t>
            </a:r>
            <a:endParaRPr lang="en-US" dirty="0"/>
          </a:p>
        </p:txBody>
      </p:sp>
      <p:sp>
        <p:nvSpPr>
          <p:cNvPr id="3" name="Text Placeholder 2"/>
          <p:cNvSpPr>
            <a:spLocks noGrp="1"/>
          </p:cNvSpPr>
          <p:nvPr>
            <p:ph type="body" idx="10"/>
          </p:nvPr>
        </p:nvSpPr>
        <p:spPr>
          <a:xfrm>
            <a:off x="304800" y="1053844"/>
            <a:ext cx="8534400" cy="3657601"/>
          </a:xfrm>
        </p:spPr>
        <p:txBody>
          <a:bodyPr/>
          <a:lstStyle/>
          <a:p>
            <a:r>
              <a:rPr lang="en-US" dirty="0"/>
              <a:t>Map placement and update controlled </a:t>
            </a:r>
            <a:r>
              <a:rPr lang="en-US" dirty="0" smtClean="0"/>
              <a:t>by </a:t>
            </a:r>
            <a:r>
              <a:rPr lang="en-US" dirty="0"/>
              <a:t>designers and lighting artists</a:t>
            </a:r>
          </a:p>
          <a:p>
            <a:pPr lvl="1"/>
            <a:r>
              <a:rPr lang="en-US" dirty="0" smtClean="0"/>
              <a:t>Level checkpoints</a:t>
            </a:r>
            <a:endParaRPr lang="en-US" dirty="0"/>
          </a:p>
          <a:p>
            <a:pPr lvl="1"/>
            <a:r>
              <a:rPr lang="en-US" dirty="0" smtClean="0"/>
              <a:t>Switching between areas</a:t>
            </a:r>
            <a:endParaRPr lang="en-US" dirty="0"/>
          </a:p>
          <a:p>
            <a:pPr lvl="0"/>
            <a:r>
              <a:rPr lang="en-US" dirty="0"/>
              <a:t>Full update  approximately 10-15ms on </a:t>
            </a:r>
            <a:r>
              <a:rPr lang="en-US" dirty="0" err="1" smtClean="0"/>
              <a:t>XBox</a:t>
            </a:r>
            <a:r>
              <a:rPr lang="en-US" dirty="0" smtClean="0"/>
              <a:t> One</a:t>
            </a:r>
            <a:endParaRPr lang="en-US" dirty="0"/>
          </a:p>
          <a:p>
            <a:pPr lvl="1"/>
            <a:r>
              <a:rPr lang="en-US" dirty="0" smtClean="0"/>
              <a:t>Time sliced </a:t>
            </a:r>
            <a:r>
              <a:rPr lang="en-US" dirty="0"/>
              <a:t>update strategy </a:t>
            </a:r>
            <a:r>
              <a:rPr lang="en-US" dirty="0" smtClean="0"/>
              <a:t>to avoid frame rate spikes</a:t>
            </a:r>
          </a:p>
          <a:p>
            <a:pPr lvl="2"/>
            <a:r>
              <a:rPr lang="en-US" dirty="0" smtClean="0"/>
              <a:t>Cap number of draw calls per frame</a:t>
            </a:r>
          </a:p>
          <a:p>
            <a:pPr lvl="1"/>
            <a:r>
              <a:rPr lang="en-US" dirty="0" smtClean="0"/>
              <a:t>Streaming </a:t>
            </a:r>
            <a:r>
              <a:rPr lang="en-US" dirty="0"/>
              <a:t>option: render object once fully </a:t>
            </a:r>
            <a:r>
              <a:rPr lang="en-US" dirty="0" smtClean="0"/>
              <a:t>streamed </a:t>
            </a:r>
            <a:r>
              <a:rPr lang="en-US" dirty="0"/>
              <a:t>in</a:t>
            </a:r>
          </a:p>
          <a:p>
            <a:pPr lvl="0"/>
            <a:r>
              <a:rPr lang="en-US" dirty="0"/>
              <a:t>Saves  approximately 40% - 60% shadow draw calls on </a:t>
            </a:r>
            <a:r>
              <a:rPr lang="en-US" b="1" dirty="0"/>
              <a:t>optimized</a:t>
            </a:r>
            <a:r>
              <a:rPr lang="en-US" dirty="0"/>
              <a:t> assets</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0"/>
          </p:nvPr>
        </p:nvSpPr>
        <p:spPr>
          <a:xfrm>
            <a:off x="304800" y="1047750"/>
            <a:ext cx="5867400" cy="3657600"/>
          </a:xfrm>
        </p:spPr>
        <p:txBody>
          <a:bodyPr/>
          <a:lstStyle/>
          <a:p>
            <a:r>
              <a:rPr lang="en-US" dirty="0"/>
              <a:t>Static shadow map used for particle </a:t>
            </a:r>
            <a:r>
              <a:rPr lang="en-US" dirty="0" smtClean="0"/>
              <a:t>shadowing</a:t>
            </a:r>
          </a:p>
          <a:p>
            <a:pPr lvl="1"/>
            <a:r>
              <a:rPr lang="en-US" dirty="0" smtClean="0"/>
              <a:t>Lower frequency: </a:t>
            </a:r>
            <a:r>
              <a:rPr lang="en-US" dirty="0"/>
              <a:t>Less prone to undersampling artifacts when sampled per vertex or per control </a:t>
            </a:r>
            <a:r>
              <a:rPr lang="en-US" dirty="0" smtClean="0"/>
              <a:t>point </a:t>
            </a:r>
          </a:p>
          <a:p>
            <a:pPr lvl="1"/>
            <a:r>
              <a:rPr lang="en-US" dirty="0" smtClean="0"/>
              <a:t>Very </a:t>
            </a:r>
            <a:r>
              <a:rPr lang="en-US" dirty="0"/>
              <a:t>efficient filtering: 4×4 Gaussian filter kernel</a:t>
            </a:r>
          </a:p>
          <a:p>
            <a:pPr lvl="2"/>
            <a:r>
              <a:rPr lang="en-US" dirty="0"/>
              <a:t>Four fetch4 instructions + some </a:t>
            </a:r>
            <a:r>
              <a:rPr lang="en-US" dirty="0" smtClean="0"/>
              <a:t>ALU</a:t>
            </a:r>
          </a:p>
          <a:p>
            <a:pPr lvl="2"/>
            <a:r>
              <a:rPr lang="en-US" dirty="0" smtClean="0"/>
              <a:t>Avoids sampling multiple cascades</a:t>
            </a:r>
            <a:endParaRPr lang="en-US" dirty="0"/>
          </a:p>
          <a:p>
            <a:pPr lvl="0"/>
            <a:r>
              <a:rPr lang="en-US" dirty="0"/>
              <a:t>Static shadows on </a:t>
            </a:r>
            <a:r>
              <a:rPr lang="en-US" b="1" dirty="0"/>
              <a:t>all</a:t>
            </a:r>
            <a:r>
              <a:rPr lang="en-US" dirty="0"/>
              <a:t> lit particle effects cheaper than dynamic shadows on </a:t>
            </a:r>
            <a:r>
              <a:rPr lang="en-US" b="1" dirty="0"/>
              <a:t>select</a:t>
            </a:r>
            <a:r>
              <a:rPr lang="en-US" dirty="0"/>
              <a:t> </a:t>
            </a:r>
            <a:r>
              <a:rPr lang="en-US" dirty="0" smtClean="0"/>
              <a:t>ones</a:t>
            </a:r>
            <a:endParaRPr lang="en-US" dirty="0"/>
          </a:p>
        </p:txBody>
      </p:sp>
      <p:pic>
        <p:nvPicPr>
          <p:cNvPr id="4" name="Shape 159"/>
          <p:cNvPicPr preferRelativeResize="0"/>
          <p:nvPr/>
        </p:nvPicPr>
        <p:blipFill>
          <a:blip r:embed="rId3"/>
          <a:stretch>
            <a:fillRect/>
          </a:stretch>
        </p:blipFill>
        <p:spPr>
          <a:xfrm>
            <a:off x="6096000" y="1402395"/>
            <a:ext cx="2776683" cy="1576709"/>
          </a:xfrm>
          <a:prstGeom prst="rect">
            <a:avLst/>
          </a:prstGeom>
          <a:noFill/>
          <a:ln>
            <a:noFill/>
          </a:ln>
        </p:spPr>
      </p:pic>
      <p:sp>
        <p:nvSpPr>
          <p:cNvPr id="7" name="Title 1"/>
          <p:cNvSpPr>
            <a:spLocks noGrp="1"/>
          </p:cNvSpPr>
          <p:nvPr>
            <p:ph type="title"/>
          </p:nvPr>
        </p:nvSpPr>
        <p:spPr>
          <a:xfrm>
            <a:off x="304800" y="438150"/>
            <a:ext cx="8534400" cy="457200"/>
          </a:xfrm>
        </p:spPr>
        <p:txBody>
          <a:bodyPr/>
          <a:lstStyle/>
          <a:p>
            <a:r>
              <a:rPr lang="en-US" dirty="0" smtClean="0"/>
              <a:t>Particle Shadows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Cinematic Shadows</a:t>
            </a:r>
            <a:endParaRPr lang="de-DE" dirty="0"/>
          </a:p>
        </p:txBody>
      </p:sp>
      <p:sp>
        <p:nvSpPr>
          <p:cNvPr id="3" name="Content Placeholder 2"/>
          <p:cNvSpPr>
            <a:spLocks noGrp="1"/>
          </p:cNvSpPr>
          <p:nvPr>
            <p:ph sz="quarter" idx="10"/>
          </p:nvPr>
        </p:nvSpPr>
        <p:spPr/>
        <p:txBody>
          <a:bodyPr/>
          <a:lstStyle/>
          <a:p>
            <a:r>
              <a:rPr lang="en-US" dirty="0" smtClean="0"/>
              <a:t>Needed </a:t>
            </a:r>
            <a:r>
              <a:rPr lang="en-US" dirty="0"/>
              <a:t>high quality shadow </a:t>
            </a:r>
            <a:r>
              <a:rPr lang="en-US" dirty="0" smtClean="0"/>
              <a:t>solution for sun shadows</a:t>
            </a:r>
            <a:endParaRPr lang="en-US" dirty="0"/>
          </a:p>
          <a:p>
            <a:r>
              <a:rPr lang="en-US" dirty="0" smtClean="0"/>
              <a:t>Started out with Sample Distribution Shadow Maps </a:t>
            </a:r>
            <a:r>
              <a:rPr lang="en-US" sz="1400" dirty="0" smtClean="0">
                <a:solidFill>
                  <a:srgbClr val="FFCC66"/>
                </a:solidFill>
                <a:ea typeface="ヒラギノ角ゴ Pro W3" pitchFamily="45" charset="-128"/>
              </a:rPr>
              <a:t>[LAURITZEN11]</a:t>
            </a:r>
          </a:p>
          <a:p>
            <a:r>
              <a:rPr lang="en-US" dirty="0" smtClean="0"/>
              <a:t>Great results but how to get rid of the read-back?</a:t>
            </a:r>
          </a:p>
          <a:p>
            <a:pPr lvl="1"/>
            <a:r>
              <a:rPr lang="en-US" dirty="0" smtClean="0"/>
              <a:t>Too many artifacts with data from previous frame</a:t>
            </a:r>
          </a:p>
          <a:p>
            <a:pPr lvl="1"/>
            <a:r>
              <a:rPr lang="en-US" dirty="0" smtClean="0"/>
              <a:t>Avoiding read-back requires either geometry </a:t>
            </a:r>
            <a:r>
              <a:rPr lang="en-US" dirty="0" err="1" smtClean="0"/>
              <a:t>shader</a:t>
            </a:r>
            <a:r>
              <a:rPr lang="en-US" dirty="0" smtClean="0"/>
              <a:t> (slow!) or entire culling and draw call setup on GPU: too risky</a:t>
            </a:r>
          </a:p>
          <a:p>
            <a:r>
              <a:rPr lang="en-US" dirty="0" smtClean="0"/>
              <a:t>Went with very pragmatic solution</a:t>
            </a:r>
          </a:p>
          <a:p>
            <a:pPr lvl="1"/>
            <a:r>
              <a:rPr lang="en-US" dirty="0" smtClean="0"/>
              <a:t>Expose shadow near/far distances in </a:t>
            </a:r>
            <a:r>
              <a:rPr lang="en-US" dirty="0" err="1" smtClean="0"/>
              <a:t>cutscene</a:t>
            </a:r>
            <a:r>
              <a:rPr lang="en-US" dirty="0" smtClean="0"/>
              <a:t> authoring tools</a:t>
            </a:r>
          </a:p>
          <a:p>
            <a:pPr lvl="1"/>
            <a:r>
              <a:rPr lang="en-US" dirty="0" smtClean="0"/>
              <a:t>Fully </a:t>
            </a:r>
            <a:r>
              <a:rPr lang="en-US" dirty="0"/>
              <a:t>logarithmic splits between near/</a:t>
            </a:r>
            <a:r>
              <a:rPr lang="en-US" dirty="0" smtClean="0"/>
              <a:t>far</a:t>
            </a:r>
          </a:p>
          <a:p>
            <a:pPr lvl="1"/>
            <a:r>
              <a:rPr lang="en-US" dirty="0" smtClean="0"/>
              <a:t>2048 </a:t>
            </a:r>
            <a:r>
              <a:rPr lang="en-US" dirty="0"/>
              <a:t>x 2048 shadow maps to exceed screen resolution </a:t>
            </a:r>
          </a:p>
          <a:p>
            <a:pPr marL="88900" indent="0">
              <a:buNone/>
            </a:pPr>
            <a:endParaRPr lang="en-US" dirty="0" smtClean="0"/>
          </a:p>
          <a:p>
            <a:endParaRPr lang="en-US" dirty="0" smtClean="0"/>
          </a:p>
        </p:txBody>
      </p:sp>
      <p:pic>
        <p:nvPicPr>
          <p:cNvPr id="4" name="Picture 3" descr="13_cinematic_shadows_authoring_grayscale.png"/>
          <p:cNvPicPr>
            <a:picLocks noChangeAspect="1"/>
          </p:cNvPicPr>
          <p:nvPr/>
        </p:nvPicPr>
        <p:blipFill rotWithShape="1">
          <a:blip r:embed="rId3">
            <a:extLst>
              <a:ext uri="{28A0092B-C50C-407E-A947-70E740481C1C}">
                <a14:useLocalDpi xmlns:a14="http://schemas.microsoft.com/office/drawing/2010/main" val="0"/>
              </a:ext>
            </a:extLst>
          </a:blip>
          <a:srcRect r="19549"/>
          <a:stretch/>
        </p:blipFill>
        <p:spPr>
          <a:xfrm>
            <a:off x="838200" y="3867150"/>
            <a:ext cx="7832840" cy="638614"/>
          </a:xfrm>
          <a:prstGeom prst="rect">
            <a:avLst/>
          </a:prstGeom>
        </p:spPr>
      </p:pic>
    </p:spTree>
    <p:extLst>
      <p:ext uri="{BB962C8B-B14F-4D97-AF65-F5344CB8AC3E}">
        <p14:creationId xmlns:p14="http://schemas.microsoft.com/office/powerpoint/2010/main" val="135173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Cinematic Shadows</a:t>
            </a:r>
            <a:endParaRPr lang="de-DE" dirty="0"/>
          </a:p>
        </p:txBody>
      </p:sp>
      <p:sp>
        <p:nvSpPr>
          <p:cNvPr id="4" name="Content Placeholder 2"/>
          <p:cNvSpPr txBox="1">
            <a:spLocks/>
          </p:cNvSpPr>
          <p:nvPr/>
        </p:nvSpPr>
        <p:spPr>
          <a:xfrm>
            <a:off x="152400" y="2343150"/>
            <a:ext cx="1143000" cy="914400"/>
          </a:xfrm>
          <a:prstGeom prst="rect">
            <a:avLst/>
          </a:prstGeom>
        </p:spPr>
        <p:txBody>
          <a:bodyPr/>
          <a:lstStyle>
            <a:lvl1pPr marL="273050" indent="-184150" algn="l" rtl="0" eaLnBrk="0" fontAlgn="base" hangingPunct="0">
              <a:spcBef>
                <a:spcPct val="20000"/>
              </a:spcBef>
              <a:spcAft>
                <a:spcPct val="0"/>
              </a:spcAft>
              <a:buClr>
                <a:schemeClr val="accent4">
                  <a:lumMod val="50000"/>
                </a:schemeClr>
              </a:buClr>
              <a:buSzPct val="75000"/>
              <a:buFont typeface="Wingdings" pitchFamily="2" charset="2"/>
              <a:buChar char="§"/>
              <a:defRPr sz="1600">
                <a:solidFill>
                  <a:schemeClr val="accent3">
                    <a:lumMod val="60000"/>
                    <a:lumOff val="40000"/>
                  </a:schemeClr>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2pPr>
            <a:lvl3pPr marL="1079500" indent="-16510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3pPr>
            <a:lvl4pPr marL="1524000" indent="-152400" algn="l" rtl="0" eaLnBrk="0" fontAlgn="base" hangingPunct="0">
              <a:spcBef>
                <a:spcPct val="20000"/>
              </a:spcBef>
              <a:spcAft>
                <a:spcPct val="0"/>
              </a:spcAft>
              <a:buClr>
                <a:schemeClr val="accent4">
                  <a:lumMod val="50000"/>
                </a:schemeClr>
              </a:buClr>
              <a:buSzPct val="70000"/>
              <a:buFont typeface="Wingdings" pitchFamily="2" charset="2"/>
              <a:buChar char="§"/>
              <a:defRPr sz="1400">
                <a:solidFill>
                  <a:schemeClr val="accent3">
                    <a:lumMod val="60000"/>
                    <a:lumOff val="40000"/>
                  </a:schemeClr>
                </a:solidFill>
                <a:latin typeface="+mn-lt"/>
                <a:ea typeface="ヒラギノ角ゴ Pro W3" pitchFamily="45" charset="-128"/>
              </a:defRPr>
            </a:lvl4pPr>
            <a:lvl5pPr marL="1828800" algn="l" rtl="0" eaLnBrk="0" fontAlgn="base" hangingPunct="0">
              <a:spcBef>
                <a:spcPct val="20000"/>
              </a:spcBef>
              <a:spcAft>
                <a:spcPct val="0"/>
              </a:spcAft>
              <a:buClr>
                <a:schemeClr val="accent4">
                  <a:lumMod val="50000"/>
                </a:schemeClr>
              </a:buClr>
              <a:buSzPct val="75000"/>
              <a:buFontTx/>
              <a:buNone/>
              <a:defRPr sz="1400">
                <a:solidFill>
                  <a:schemeClr val="accent3">
                    <a:lumMod val="60000"/>
                    <a:lumOff val="40000"/>
                  </a:schemeClr>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a:lstStyle>
          <a:p>
            <a:pPr marL="88900" indent="0">
              <a:buFont typeface="Wingdings" pitchFamily="2" charset="2"/>
              <a:buNone/>
            </a:pPr>
            <a:r>
              <a:rPr lang="en-US" sz="1200" dirty="0" smtClean="0"/>
              <a:t>Cinematic shadows</a:t>
            </a:r>
            <a:br>
              <a:rPr lang="en-US" sz="1200" dirty="0" smtClean="0"/>
            </a:br>
            <a:r>
              <a:rPr lang="en-US" sz="1200" b="1" dirty="0" smtClean="0"/>
              <a:t>off</a:t>
            </a:r>
            <a:endParaRPr lang="en-US" sz="1200" b="1" dirty="0"/>
          </a:p>
        </p:txBody>
      </p:sp>
      <p:pic>
        <p:nvPicPr>
          <p:cNvPr id="84994" name="Picture 2" descr="D:\SIGGRAPH_2014\14_cinematic_shadows_off.png"/>
          <p:cNvPicPr>
            <a:picLocks noChangeAspect="1" noChangeArrowheads="1"/>
          </p:cNvPicPr>
          <p:nvPr/>
        </p:nvPicPr>
        <p:blipFill>
          <a:blip r:embed="rId3"/>
          <a:stretch>
            <a:fillRect/>
          </a:stretch>
        </p:blipFill>
        <p:spPr bwMode="auto">
          <a:xfrm>
            <a:off x="1371599" y="971550"/>
            <a:ext cx="7515616" cy="3810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Ryse</a:t>
            </a:r>
            <a:r>
              <a:rPr lang="en-US" dirty="0" smtClean="0"/>
              <a:t> Rendering Challenges</a:t>
            </a:r>
            <a:endParaRPr lang="de-DE" dirty="0"/>
          </a:p>
        </p:txBody>
      </p:sp>
      <p:sp>
        <p:nvSpPr>
          <p:cNvPr id="3" name="Content Placeholder 2"/>
          <p:cNvSpPr>
            <a:spLocks noGrp="1"/>
          </p:cNvSpPr>
          <p:nvPr>
            <p:ph sz="quarter" idx="10"/>
          </p:nvPr>
        </p:nvSpPr>
        <p:spPr>
          <a:xfrm>
            <a:off x="304800" y="1047750"/>
            <a:ext cx="5486400" cy="3657600"/>
          </a:xfrm>
        </p:spPr>
        <p:txBody>
          <a:bodyPr/>
          <a:lstStyle/>
          <a:p>
            <a:r>
              <a:rPr lang="de-DE" dirty="0" smtClean="0"/>
              <a:t>Main focus during transition to next generation</a:t>
            </a:r>
          </a:p>
          <a:p>
            <a:pPr lvl="1"/>
            <a:r>
              <a:rPr lang="de-DE" dirty="0" smtClean="0"/>
              <a:t>Physically Based Shading to improve material quality</a:t>
            </a:r>
          </a:p>
          <a:p>
            <a:pPr lvl="1"/>
            <a:r>
              <a:rPr lang="de-DE" dirty="0" smtClean="0"/>
              <a:t>Consistency of all employed techniques</a:t>
            </a:r>
          </a:p>
          <a:p>
            <a:pPr lvl="1"/>
            <a:r>
              <a:rPr lang="de-DE" dirty="0" smtClean="0"/>
              <a:t>Visual quality of characters and faces in particular</a:t>
            </a:r>
          </a:p>
          <a:p>
            <a:pPr lvl="1"/>
            <a:r>
              <a:rPr lang="de-DE" dirty="0" smtClean="0"/>
              <a:t>Anti-aliasing techniques to get more stable and clean image</a:t>
            </a:r>
          </a:p>
          <a:p>
            <a:pPr lvl="1"/>
            <a:r>
              <a:rPr lang="de-DE" smtClean="0"/>
              <a:t>Enhanced </a:t>
            </a:r>
            <a:r>
              <a:rPr lang="de-DE" dirty="0" smtClean="0"/>
              <a:t>approximations of GI effects</a:t>
            </a:r>
          </a:p>
          <a:p>
            <a:pPr lvl="1"/>
            <a:r>
              <a:rPr lang="de-DE" dirty="0" smtClean="0"/>
              <a:t>Optimizations to achieve desired quality on Xbox One hardware</a:t>
            </a:r>
          </a:p>
          <a:p>
            <a:pPr lvl="1"/>
            <a:endParaRPr lang="de-DE" dirty="0"/>
          </a:p>
        </p:txBody>
      </p:sp>
      <p:pic>
        <p:nvPicPr>
          <p:cNvPr id="4" name="Picture 3" descr="marius_face1.jpg"/>
          <p:cNvPicPr>
            <a:picLocks noChangeAspect="1"/>
          </p:cNvPicPr>
          <p:nvPr/>
        </p:nvPicPr>
        <p:blipFill>
          <a:blip r:embed="rId2"/>
          <a:stretch>
            <a:fillRect/>
          </a:stretch>
        </p:blipFill>
        <p:spPr>
          <a:xfrm>
            <a:off x="5943600" y="1123950"/>
            <a:ext cx="2794000" cy="356235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Cinematic Shadows</a:t>
            </a:r>
            <a:endParaRPr lang="de-DE" dirty="0"/>
          </a:p>
        </p:txBody>
      </p:sp>
      <p:sp>
        <p:nvSpPr>
          <p:cNvPr id="4" name="Content Placeholder 2"/>
          <p:cNvSpPr txBox="1">
            <a:spLocks/>
          </p:cNvSpPr>
          <p:nvPr/>
        </p:nvSpPr>
        <p:spPr>
          <a:xfrm>
            <a:off x="152400" y="2343150"/>
            <a:ext cx="1143000" cy="914400"/>
          </a:xfrm>
          <a:prstGeom prst="rect">
            <a:avLst/>
          </a:prstGeom>
        </p:spPr>
        <p:txBody>
          <a:bodyPr/>
          <a:lstStyle>
            <a:lvl1pPr marL="273050" indent="-184150" algn="l" rtl="0" eaLnBrk="0" fontAlgn="base" hangingPunct="0">
              <a:spcBef>
                <a:spcPct val="20000"/>
              </a:spcBef>
              <a:spcAft>
                <a:spcPct val="0"/>
              </a:spcAft>
              <a:buClr>
                <a:schemeClr val="accent4">
                  <a:lumMod val="50000"/>
                </a:schemeClr>
              </a:buClr>
              <a:buSzPct val="75000"/>
              <a:buFont typeface="Wingdings" pitchFamily="2" charset="2"/>
              <a:buChar char="§"/>
              <a:defRPr sz="1600">
                <a:solidFill>
                  <a:schemeClr val="accent3">
                    <a:lumMod val="60000"/>
                    <a:lumOff val="40000"/>
                  </a:schemeClr>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2pPr>
            <a:lvl3pPr marL="1079500" indent="-16510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3pPr>
            <a:lvl4pPr marL="1524000" indent="-152400" algn="l" rtl="0" eaLnBrk="0" fontAlgn="base" hangingPunct="0">
              <a:spcBef>
                <a:spcPct val="20000"/>
              </a:spcBef>
              <a:spcAft>
                <a:spcPct val="0"/>
              </a:spcAft>
              <a:buClr>
                <a:schemeClr val="accent4">
                  <a:lumMod val="50000"/>
                </a:schemeClr>
              </a:buClr>
              <a:buSzPct val="70000"/>
              <a:buFont typeface="Wingdings" pitchFamily="2" charset="2"/>
              <a:buChar char="§"/>
              <a:defRPr sz="1400">
                <a:solidFill>
                  <a:schemeClr val="accent3">
                    <a:lumMod val="60000"/>
                    <a:lumOff val="40000"/>
                  </a:schemeClr>
                </a:solidFill>
                <a:latin typeface="+mn-lt"/>
                <a:ea typeface="ヒラギノ角ゴ Pro W3" pitchFamily="45" charset="-128"/>
              </a:defRPr>
            </a:lvl4pPr>
            <a:lvl5pPr marL="1828800" algn="l" rtl="0" eaLnBrk="0" fontAlgn="base" hangingPunct="0">
              <a:spcBef>
                <a:spcPct val="20000"/>
              </a:spcBef>
              <a:spcAft>
                <a:spcPct val="0"/>
              </a:spcAft>
              <a:buClr>
                <a:schemeClr val="accent4">
                  <a:lumMod val="50000"/>
                </a:schemeClr>
              </a:buClr>
              <a:buSzPct val="75000"/>
              <a:buFontTx/>
              <a:buNone/>
              <a:defRPr sz="1400">
                <a:solidFill>
                  <a:schemeClr val="accent3">
                    <a:lumMod val="60000"/>
                    <a:lumOff val="40000"/>
                  </a:schemeClr>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a:lstStyle>
          <a:p>
            <a:pPr marL="88900" indent="0">
              <a:buFont typeface="Wingdings" pitchFamily="2" charset="2"/>
              <a:buNone/>
            </a:pPr>
            <a:r>
              <a:rPr lang="en-US" sz="1200" dirty="0" smtClean="0"/>
              <a:t>Cinematic shadows</a:t>
            </a:r>
            <a:br>
              <a:rPr lang="en-US" sz="1200" dirty="0" smtClean="0"/>
            </a:br>
            <a:r>
              <a:rPr lang="en-US" sz="1200" b="1" dirty="0" smtClean="0"/>
              <a:t>on</a:t>
            </a:r>
            <a:endParaRPr lang="en-US" sz="1200" b="1" dirty="0"/>
          </a:p>
        </p:txBody>
      </p:sp>
      <p:pic>
        <p:nvPicPr>
          <p:cNvPr id="83970" name="Picture 2" descr="D:\SIGGRAPH_2014\14_cinematic_shadows_on.png"/>
          <p:cNvPicPr>
            <a:picLocks noChangeAspect="1" noChangeArrowheads="1"/>
          </p:cNvPicPr>
          <p:nvPr/>
        </p:nvPicPr>
        <p:blipFill>
          <a:blip r:embed="rId3"/>
          <a:stretch>
            <a:fillRect/>
          </a:stretch>
        </p:blipFill>
        <p:spPr bwMode="auto">
          <a:xfrm>
            <a:off x="1371600" y="971550"/>
            <a:ext cx="7515616" cy="3809999"/>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Cinematic Shadows</a:t>
            </a:r>
            <a:endParaRPr lang="de-DE" dirty="0"/>
          </a:p>
        </p:txBody>
      </p:sp>
      <p:sp>
        <p:nvSpPr>
          <p:cNvPr id="3" name="Content Placeholder 2"/>
          <p:cNvSpPr>
            <a:spLocks noGrp="1"/>
          </p:cNvSpPr>
          <p:nvPr>
            <p:ph sz="quarter" idx="10"/>
          </p:nvPr>
        </p:nvSpPr>
        <p:spPr/>
        <p:txBody>
          <a:bodyPr/>
          <a:lstStyle/>
          <a:p>
            <a:endParaRPr lang="de-DE" dirty="0"/>
          </a:p>
        </p:txBody>
      </p:sp>
      <p:pic>
        <p:nvPicPr>
          <p:cNvPr id="1027" name="Picture 3" descr="D:\SIGGRAPH_2014\14_cinematic_shadows_color.jpg">
            <a:hlinkClick r:id="rId2" action="ppaction://hlinkfile"/>
          </p:cNvPr>
          <p:cNvPicPr>
            <a:picLocks noChangeAspect="1" noChangeArrowheads="1"/>
          </p:cNvPicPr>
          <p:nvPr/>
        </p:nvPicPr>
        <p:blipFill>
          <a:blip r:embed="rId3"/>
          <a:srcRect/>
          <a:stretch>
            <a:fillRect/>
          </a:stretch>
        </p:blipFill>
        <p:spPr bwMode="auto">
          <a:xfrm>
            <a:off x="1" y="0"/>
            <a:ext cx="9143998" cy="514349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IGGRAPH_2014\14_cinematic_shadows_shadows.jpg">
            <a:hlinkClick r:id="rId2" action="ppaction://hlinkfile"/>
          </p:cNvPr>
          <p:cNvPicPr>
            <a:picLocks noChangeAspect="1" noChangeArrowheads="1"/>
          </p:cNvPicPr>
          <p:nvPr/>
        </p:nvPicPr>
        <p:blipFill>
          <a:blip r:embed="rId3"/>
          <a:srcRect/>
          <a:stretch>
            <a:fillRect/>
          </a:stretch>
        </p:blipFill>
        <p:spPr bwMode="auto">
          <a:xfrm>
            <a:off x="-1" y="0"/>
            <a:ext cx="9143999" cy="51435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343150"/>
            <a:ext cx="8077200" cy="685800"/>
          </a:xfrm>
        </p:spPr>
        <p:txBody>
          <a:bodyPr/>
          <a:lstStyle/>
          <a:p>
            <a:pPr algn="ctr">
              <a:buNone/>
            </a:pPr>
            <a:r>
              <a:rPr lang="de-DE" sz="3600" dirty="0" smtClean="0"/>
              <a:t>Large Scale AO</a:t>
            </a:r>
            <a:endParaRPr lang="de-DE" sz="3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AO</a:t>
            </a:r>
            <a:endParaRPr lang="de-DE" dirty="0"/>
          </a:p>
        </p:txBody>
      </p:sp>
      <p:sp>
        <p:nvSpPr>
          <p:cNvPr id="3" name="Content Placeholder 2"/>
          <p:cNvSpPr>
            <a:spLocks noGrp="1"/>
          </p:cNvSpPr>
          <p:nvPr>
            <p:ph sz="quarter" idx="10"/>
          </p:nvPr>
        </p:nvSpPr>
        <p:spPr>
          <a:xfrm>
            <a:off x="304800" y="1047750"/>
            <a:ext cx="6248400" cy="3657600"/>
          </a:xfrm>
        </p:spPr>
        <p:txBody>
          <a:bodyPr/>
          <a:lstStyle/>
          <a:p>
            <a:r>
              <a:rPr lang="en-US" dirty="0" smtClean="0"/>
              <a:t>Ended up using a method similar to </a:t>
            </a:r>
            <a:r>
              <a:rPr lang="en-US" sz="1400" dirty="0" smtClean="0">
                <a:solidFill>
                  <a:srgbClr val="FFCC66"/>
                </a:solidFill>
                <a:ea typeface="ヒラギノ角ゴ Pro W3" pitchFamily="45" charset="-128"/>
              </a:rPr>
              <a:t>[SWOBODA10]</a:t>
            </a:r>
          </a:p>
          <a:p>
            <a:pPr lvl="1"/>
            <a:r>
              <a:rPr lang="en-US" dirty="0" smtClean="0"/>
              <a:t>Render Scene top down into shadow map</a:t>
            </a:r>
          </a:p>
          <a:p>
            <a:pPr lvl="2"/>
            <a:r>
              <a:rPr lang="en-US" dirty="0" smtClean="0"/>
              <a:t>Results in a height map approximation</a:t>
            </a:r>
          </a:p>
          <a:p>
            <a:pPr lvl="1"/>
            <a:r>
              <a:rPr lang="en-US" dirty="0" smtClean="0"/>
              <a:t>Full screen pass: for each pixel</a:t>
            </a:r>
          </a:p>
          <a:p>
            <a:pPr lvl="2"/>
            <a:r>
              <a:rPr lang="en-US" dirty="0" smtClean="0"/>
              <a:t>Project into shadow map space</a:t>
            </a:r>
          </a:p>
          <a:p>
            <a:pPr lvl="2"/>
            <a:r>
              <a:rPr lang="en-US" dirty="0" smtClean="0"/>
              <a:t>Sample surrounding pixels and calculate</a:t>
            </a:r>
            <a:br>
              <a:rPr lang="en-US" dirty="0" smtClean="0"/>
            </a:br>
            <a:r>
              <a:rPr lang="en-US" dirty="0" smtClean="0"/>
              <a:t> occlusion with AO algorithm of choice</a:t>
            </a:r>
            <a:endParaRPr lang="de-DE" dirty="0"/>
          </a:p>
        </p:txBody>
      </p:sp>
      <p:pic>
        <p:nvPicPr>
          <p:cNvPr id="4" name="Picture 3"/>
          <p:cNvPicPr>
            <a:picLocks noChangeAspect="1"/>
          </p:cNvPicPr>
          <p:nvPr/>
        </p:nvPicPr>
        <p:blipFill>
          <a:blip r:embed="rId3"/>
          <a:stretch>
            <a:fillRect/>
          </a:stretch>
        </p:blipFill>
        <p:spPr>
          <a:xfrm>
            <a:off x="4766078" y="1352550"/>
            <a:ext cx="4374343" cy="3546929"/>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AO</a:t>
            </a:r>
            <a:endParaRPr lang="de-DE" dirty="0"/>
          </a:p>
        </p:txBody>
      </p:sp>
      <p:sp>
        <p:nvSpPr>
          <p:cNvPr id="3" name="Content Placeholder 2"/>
          <p:cNvSpPr>
            <a:spLocks noGrp="1"/>
          </p:cNvSpPr>
          <p:nvPr>
            <p:ph sz="quarter" idx="10"/>
          </p:nvPr>
        </p:nvSpPr>
        <p:spPr/>
        <p:txBody>
          <a:bodyPr/>
          <a:lstStyle/>
          <a:p>
            <a:r>
              <a:rPr lang="en-US" dirty="0" smtClean="0"/>
              <a:t>Main focus on capturing largest scale features</a:t>
            </a:r>
          </a:p>
          <a:p>
            <a:pPr lvl="1"/>
            <a:r>
              <a:rPr lang="en-US" dirty="0" smtClean="0"/>
              <a:t>Low resolution shadow map (approximately 0.5 meter per pixel</a:t>
            </a:r>
            <a:r>
              <a:rPr lang="de-DE" dirty="0" smtClean="0"/>
              <a:t>)</a:t>
            </a:r>
          </a:p>
          <a:p>
            <a:pPr lvl="2"/>
            <a:r>
              <a:rPr lang="en-US" dirty="0" smtClean="0"/>
              <a:t>2048 x 2048 sufficient for 1 km by 1 km area	</a:t>
            </a:r>
          </a:p>
          <a:p>
            <a:pPr lvl="1"/>
            <a:r>
              <a:rPr lang="de-DE" dirty="0"/>
              <a:t>AO </a:t>
            </a:r>
            <a:r>
              <a:rPr lang="de-DE" dirty="0" smtClean="0"/>
              <a:t>kernel sampling radius</a:t>
            </a:r>
            <a:r>
              <a:rPr lang="de-DE" dirty="0"/>
              <a:t>: </a:t>
            </a:r>
            <a:r>
              <a:rPr lang="de-DE" dirty="0" smtClean="0"/>
              <a:t>7.5 meters</a:t>
            </a:r>
          </a:p>
          <a:p>
            <a:pPr lvl="1"/>
            <a:r>
              <a:rPr lang="en-US" dirty="0" err="1" smtClean="0"/>
              <a:t>Ryse</a:t>
            </a:r>
            <a:r>
              <a:rPr lang="en-US" dirty="0" smtClean="0"/>
              <a:t> doesn’t have moving objects at that scale</a:t>
            </a:r>
          </a:p>
          <a:p>
            <a:pPr lvl="2"/>
            <a:r>
              <a:rPr lang="en-US" dirty="0" smtClean="0"/>
              <a:t>Same update strategy as static shadow map</a:t>
            </a:r>
          </a:p>
          <a:p>
            <a:r>
              <a:rPr lang="en-US" dirty="0" smtClean="0"/>
              <a:t>Very low frequency effect</a:t>
            </a:r>
          </a:p>
          <a:p>
            <a:pPr lvl="1"/>
            <a:r>
              <a:rPr lang="en-US" dirty="0" smtClean="0"/>
              <a:t>Got away with 4 (interleaved) samples per pixel</a:t>
            </a:r>
          </a:p>
          <a:p>
            <a:pPr lvl="1"/>
            <a:r>
              <a:rPr lang="en-US" dirty="0" smtClean="0"/>
              <a:t>Could easily be done in half or quarter res</a:t>
            </a:r>
          </a:p>
          <a:p>
            <a:pPr lvl="2"/>
            <a:r>
              <a:rPr lang="en-US" dirty="0" smtClean="0"/>
              <a:t>Got slightly better performance by merging with regular SSDO pass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500"/>
                                        <p:tgtEl>
                                          <p:spTgt spid="3">
                                            <p:txEl>
                                              <p:pRg st="8" end="8"/>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animEffect transition="in" filter="fade">
                                      <p:cBhvr>
                                        <p:cTn id="1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AO</a:t>
            </a:r>
            <a:endParaRPr lang="de-DE" dirty="0"/>
          </a:p>
        </p:txBody>
      </p:sp>
      <p:pic>
        <p:nvPicPr>
          <p:cNvPr id="87043" name="Picture 3" descr="D:\SIGGRAPH_2014\24_lsdo_off.png"/>
          <p:cNvPicPr>
            <a:picLocks noChangeAspect="1" noChangeArrowheads="1"/>
          </p:cNvPicPr>
          <p:nvPr/>
        </p:nvPicPr>
        <p:blipFill>
          <a:blip r:embed="rId3"/>
          <a:stretch>
            <a:fillRect/>
          </a:stretch>
        </p:blipFill>
        <p:spPr bwMode="auto">
          <a:xfrm>
            <a:off x="2057400" y="971550"/>
            <a:ext cx="6781799" cy="3782813"/>
          </a:xfrm>
          <a:prstGeom prst="rect">
            <a:avLst/>
          </a:prstGeom>
          <a:noFill/>
        </p:spPr>
      </p:pic>
      <p:sp>
        <p:nvSpPr>
          <p:cNvPr id="6" name="Content Placeholder 2"/>
          <p:cNvSpPr txBox="1">
            <a:spLocks/>
          </p:cNvSpPr>
          <p:nvPr/>
        </p:nvSpPr>
        <p:spPr>
          <a:xfrm>
            <a:off x="152400" y="2343150"/>
            <a:ext cx="1447800" cy="609600"/>
          </a:xfrm>
          <a:prstGeom prst="rect">
            <a:avLst/>
          </a:prstGeom>
        </p:spPr>
        <p:txBody>
          <a:bodyPr/>
          <a:lstStyle>
            <a:lvl1pPr marL="273050" indent="-184150" algn="l" rtl="0" eaLnBrk="0" fontAlgn="base" hangingPunct="0">
              <a:spcBef>
                <a:spcPct val="20000"/>
              </a:spcBef>
              <a:spcAft>
                <a:spcPct val="0"/>
              </a:spcAft>
              <a:buClr>
                <a:schemeClr val="accent4">
                  <a:lumMod val="50000"/>
                </a:schemeClr>
              </a:buClr>
              <a:buSzPct val="75000"/>
              <a:buFont typeface="Wingdings" pitchFamily="2" charset="2"/>
              <a:buChar char="§"/>
              <a:defRPr sz="1600">
                <a:solidFill>
                  <a:schemeClr val="accent3">
                    <a:lumMod val="60000"/>
                    <a:lumOff val="40000"/>
                  </a:schemeClr>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2pPr>
            <a:lvl3pPr marL="1079500" indent="-16510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3pPr>
            <a:lvl4pPr marL="1524000" indent="-152400" algn="l" rtl="0" eaLnBrk="0" fontAlgn="base" hangingPunct="0">
              <a:spcBef>
                <a:spcPct val="20000"/>
              </a:spcBef>
              <a:spcAft>
                <a:spcPct val="0"/>
              </a:spcAft>
              <a:buClr>
                <a:schemeClr val="accent4">
                  <a:lumMod val="50000"/>
                </a:schemeClr>
              </a:buClr>
              <a:buSzPct val="70000"/>
              <a:buFont typeface="Wingdings" pitchFamily="2" charset="2"/>
              <a:buChar char="§"/>
              <a:defRPr sz="1400">
                <a:solidFill>
                  <a:schemeClr val="accent3">
                    <a:lumMod val="60000"/>
                    <a:lumOff val="40000"/>
                  </a:schemeClr>
                </a:solidFill>
                <a:latin typeface="+mn-lt"/>
                <a:ea typeface="ヒラギノ角ゴ Pro W3" pitchFamily="45" charset="-128"/>
              </a:defRPr>
            </a:lvl4pPr>
            <a:lvl5pPr marL="1828800" algn="l" rtl="0" eaLnBrk="0" fontAlgn="base" hangingPunct="0">
              <a:spcBef>
                <a:spcPct val="20000"/>
              </a:spcBef>
              <a:spcAft>
                <a:spcPct val="0"/>
              </a:spcAft>
              <a:buClr>
                <a:schemeClr val="accent4">
                  <a:lumMod val="50000"/>
                </a:schemeClr>
              </a:buClr>
              <a:buSzPct val="75000"/>
              <a:buFontTx/>
              <a:buNone/>
              <a:defRPr sz="1400">
                <a:solidFill>
                  <a:schemeClr val="accent3">
                    <a:lumMod val="60000"/>
                    <a:lumOff val="40000"/>
                  </a:schemeClr>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a:lstStyle>
          <a:p>
            <a:pPr marL="88900" indent="0">
              <a:buFont typeface="Wingdings" pitchFamily="2" charset="2"/>
              <a:buNone/>
            </a:pPr>
            <a:r>
              <a:rPr lang="en-US" sz="1200" dirty="0" smtClean="0"/>
              <a:t>Large Scale AO</a:t>
            </a:r>
            <a:br>
              <a:rPr lang="en-US" sz="1200" dirty="0" smtClean="0"/>
            </a:br>
            <a:r>
              <a:rPr lang="en-US" sz="1200" b="1" dirty="0" smtClean="0"/>
              <a:t>off</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AO</a:t>
            </a:r>
            <a:endParaRPr lang="de-DE" dirty="0"/>
          </a:p>
        </p:txBody>
      </p:sp>
      <p:pic>
        <p:nvPicPr>
          <p:cNvPr id="88067" name="Picture 3" descr="D:\SIGGRAPH_2014\24_lsdo_on.png"/>
          <p:cNvPicPr>
            <a:picLocks noChangeAspect="1" noChangeArrowheads="1"/>
          </p:cNvPicPr>
          <p:nvPr/>
        </p:nvPicPr>
        <p:blipFill>
          <a:blip r:embed="rId3"/>
          <a:stretch>
            <a:fillRect/>
          </a:stretch>
        </p:blipFill>
        <p:spPr bwMode="auto">
          <a:xfrm>
            <a:off x="2057400" y="971550"/>
            <a:ext cx="6781799" cy="3782813"/>
          </a:xfrm>
          <a:prstGeom prst="rect">
            <a:avLst/>
          </a:prstGeom>
          <a:noFill/>
        </p:spPr>
      </p:pic>
      <p:sp>
        <p:nvSpPr>
          <p:cNvPr id="6" name="Content Placeholder 2"/>
          <p:cNvSpPr txBox="1">
            <a:spLocks/>
          </p:cNvSpPr>
          <p:nvPr/>
        </p:nvSpPr>
        <p:spPr>
          <a:xfrm>
            <a:off x="152400" y="2343150"/>
            <a:ext cx="1447800" cy="609600"/>
          </a:xfrm>
          <a:prstGeom prst="rect">
            <a:avLst/>
          </a:prstGeom>
        </p:spPr>
        <p:txBody>
          <a:bodyPr/>
          <a:lstStyle>
            <a:lvl1pPr marL="273050" indent="-184150" algn="l" rtl="0" eaLnBrk="0" fontAlgn="base" hangingPunct="0">
              <a:spcBef>
                <a:spcPct val="20000"/>
              </a:spcBef>
              <a:spcAft>
                <a:spcPct val="0"/>
              </a:spcAft>
              <a:buClr>
                <a:schemeClr val="accent4">
                  <a:lumMod val="50000"/>
                </a:schemeClr>
              </a:buClr>
              <a:buSzPct val="75000"/>
              <a:buFont typeface="Wingdings" pitchFamily="2" charset="2"/>
              <a:buChar char="§"/>
              <a:defRPr sz="1600">
                <a:solidFill>
                  <a:schemeClr val="accent3">
                    <a:lumMod val="60000"/>
                    <a:lumOff val="40000"/>
                  </a:schemeClr>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2pPr>
            <a:lvl3pPr marL="1079500" indent="-16510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3pPr>
            <a:lvl4pPr marL="1524000" indent="-152400" algn="l" rtl="0" eaLnBrk="0" fontAlgn="base" hangingPunct="0">
              <a:spcBef>
                <a:spcPct val="20000"/>
              </a:spcBef>
              <a:spcAft>
                <a:spcPct val="0"/>
              </a:spcAft>
              <a:buClr>
                <a:schemeClr val="accent4">
                  <a:lumMod val="50000"/>
                </a:schemeClr>
              </a:buClr>
              <a:buSzPct val="70000"/>
              <a:buFont typeface="Wingdings" pitchFamily="2" charset="2"/>
              <a:buChar char="§"/>
              <a:defRPr sz="1400">
                <a:solidFill>
                  <a:schemeClr val="accent3">
                    <a:lumMod val="60000"/>
                    <a:lumOff val="40000"/>
                  </a:schemeClr>
                </a:solidFill>
                <a:latin typeface="+mn-lt"/>
                <a:ea typeface="ヒラギノ角ゴ Pro W3" pitchFamily="45" charset="-128"/>
              </a:defRPr>
            </a:lvl4pPr>
            <a:lvl5pPr marL="1828800" algn="l" rtl="0" eaLnBrk="0" fontAlgn="base" hangingPunct="0">
              <a:spcBef>
                <a:spcPct val="20000"/>
              </a:spcBef>
              <a:spcAft>
                <a:spcPct val="0"/>
              </a:spcAft>
              <a:buClr>
                <a:schemeClr val="accent4">
                  <a:lumMod val="50000"/>
                </a:schemeClr>
              </a:buClr>
              <a:buSzPct val="75000"/>
              <a:buFontTx/>
              <a:buNone/>
              <a:defRPr sz="1400">
                <a:solidFill>
                  <a:schemeClr val="accent3">
                    <a:lumMod val="60000"/>
                    <a:lumOff val="40000"/>
                  </a:schemeClr>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a:lstStyle>
          <a:p>
            <a:pPr marL="88900" indent="0">
              <a:buFont typeface="Wingdings" pitchFamily="2" charset="2"/>
              <a:buNone/>
            </a:pPr>
            <a:r>
              <a:rPr lang="en-US" sz="1200" dirty="0" smtClean="0"/>
              <a:t>Large Scale AO</a:t>
            </a:r>
            <a:br>
              <a:rPr lang="en-US" sz="1200" dirty="0" smtClean="0"/>
            </a:br>
            <a:r>
              <a:rPr lang="en-US" sz="1200" b="1" dirty="0" smtClean="0"/>
              <a:t>on</a:t>
            </a:r>
            <a:endParaRPr lang="en-US" sz="12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AO</a:t>
            </a:r>
            <a:endParaRPr lang="de-DE" dirty="0"/>
          </a:p>
        </p:txBody>
      </p:sp>
      <p:pic>
        <p:nvPicPr>
          <p:cNvPr id="89090" name="Picture 2" descr="D:\SIGGRAPH_2014\24_lsdo_only.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p:blipFill>
        <p:spPr bwMode="auto">
          <a:xfrm>
            <a:off x="2004369" y="971550"/>
            <a:ext cx="6830541" cy="3810000"/>
          </a:xfrm>
          <a:prstGeom prst="rect">
            <a:avLst/>
          </a:prstGeom>
          <a:noFill/>
        </p:spPr>
      </p:pic>
      <p:sp>
        <p:nvSpPr>
          <p:cNvPr id="5" name="Content Placeholder 2"/>
          <p:cNvSpPr txBox="1">
            <a:spLocks/>
          </p:cNvSpPr>
          <p:nvPr/>
        </p:nvSpPr>
        <p:spPr>
          <a:xfrm>
            <a:off x="152400" y="2343150"/>
            <a:ext cx="1447800" cy="609600"/>
          </a:xfrm>
          <a:prstGeom prst="rect">
            <a:avLst/>
          </a:prstGeom>
        </p:spPr>
        <p:txBody>
          <a:bodyPr/>
          <a:lstStyle>
            <a:lvl1pPr marL="273050" indent="-184150" algn="l" rtl="0" eaLnBrk="0" fontAlgn="base" hangingPunct="0">
              <a:spcBef>
                <a:spcPct val="20000"/>
              </a:spcBef>
              <a:spcAft>
                <a:spcPct val="0"/>
              </a:spcAft>
              <a:buClr>
                <a:schemeClr val="accent4">
                  <a:lumMod val="50000"/>
                </a:schemeClr>
              </a:buClr>
              <a:buSzPct val="75000"/>
              <a:buFont typeface="Wingdings" pitchFamily="2" charset="2"/>
              <a:buChar char="§"/>
              <a:defRPr sz="1600">
                <a:solidFill>
                  <a:schemeClr val="accent3">
                    <a:lumMod val="60000"/>
                    <a:lumOff val="40000"/>
                  </a:schemeClr>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2pPr>
            <a:lvl3pPr marL="1079500" indent="-16510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3pPr>
            <a:lvl4pPr marL="1524000" indent="-152400" algn="l" rtl="0" eaLnBrk="0" fontAlgn="base" hangingPunct="0">
              <a:spcBef>
                <a:spcPct val="20000"/>
              </a:spcBef>
              <a:spcAft>
                <a:spcPct val="0"/>
              </a:spcAft>
              <a:buClr>
                <a:schemeClr val="accent4">
                  <a:lumMod val="50000"/>
                </a:schemeClr>
              </a:buClr>
              <a:buSzPct val="70000"/>
              <a:buFont typeface="Wingdings" pitchFamily="2" charset="2"/>
              <a:buChar char="§"/>
              <a:defRPr sz="1400">
                <a:solidFill>
                  <a:schemeClr val="accent3">
                    <a:lumMod val="60000"/>
                    <a:lumOff val="40000"/>
                  </a:schemeClr>
                </a:solidFill>
                <a:latin typeface="+mn-lt"/>
                <a:ea typeface="ヒラギノ角ゴ Pro W3" pitchFamily="45" charset="-128"/>
              </a:defRPr>
            </a:lvl4pPr>
            <a:lvl5pPr marL="1828800" algn="l" rtl="0" eaLnBrk="0" fontAlgn="base" hangingPunct="0">
              <a:spcBef>
                <a:spcPct val="20000"/>
              </a:spcBef>
              <a:spcAft>
                <a:spcPct val="0"/>
              </a:spcAft>
              <a:buClr>
                <a:schemeClr val="accent4">
                  <a:lumMod val="50000"/>
                </a:schemeClr>
              </a:buClr>
              <a:buSzPct val="75000"/>
              <a:buFontTx/>
              <a:buNone/>
              <a:defRPr sz="1400">
                <a:solidFill>
                  <a:schemeClr val="accent3">
                    <a:lumMod val="60000"/>
                    <a:lumOff val="40000"/>
                  </a:schemeClr>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a:lstStyle>
          <a:p>
            <a:pPr marL="88900" indent="0">
              <a:buFont typeface="Wingdings" pitchFamily="2" charset="2"/>
              <a:buNone/>
            </a:pPr>
            <a:r>
              <a:rPr lang="en-US" sz="1200" dirty="0" smtClean="0"/>
              <a:t>Large Scale AO</a:t>
            </a:r>
            <a:br>
              <a:rPr lang="en-US" sz="1200" dirty="0" smtClean="0"/>
            </a:br>
            <a:r>
              <a:rPr lang="en-US" sz="1200" dirty="0" smtClean="0"/>
              <a:t>contribution</a:t>
            </a:r>
            <a:br>
              <a:rPr lang="en-US" sz="1200" dirty="0" smtClean="0"/>
            </a:br>
            <a:r>
              <a:rPr lang="en-US" sz="900" dirty="0" smtClean="0"/>
              <a:t>[contrast enhanced]</a:t>
            </a:r>
            <a:endParaRPr lang="en-US" sz="9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AO</a:t>
            </a:r>
            <a:endParaRPr lang="de-DE" dirty="0"/>
          </a:p>
        </p:txBody>
      </p:sp>
      <p:pic>
        <p:nvPicPr>
          <p:cNvPr id="88067" name="Picture 3" descr="D:\SIGGRAPH_2014\24_lsdo_on.png"/>
          <p:cNvPicPr>
            <a:picLocks noChangeAspect="1" noChangeArrowheads="1"/>
          </p:cNvPicPr>
          <p:nvPr/>
        </p:nvPicPr>
        <p:blipFill>
          <a:blip r:embed="rId3"/>
          <a:stretch>
            <a:fillRect/>
          </a:stretch>
        </p:blipFill>
        <p:spPr bwMode="auto">
          <a:xfrm>
            <a:off x="2057401" y="1012168"/>
            <a:ext cx="6781798" cy="3701577"/>
          </a:xfrm>
          <a:prstGeom prst="rect">
            <a:avLst/>
          </a:prstGeom>
          <a:noFill/>
        </p:spPr>
      </p:pic>
      <p:sp>
        <p:nvSpPr>
          <p:cNvPr id="6" name="Content Placeholder 2"/>
          <p:cNvSpPr txBox="1">
            <a:spLocks/>
          </p:cNvSpPr>
          <p:nvPr/>
        </p:nvSpPr>
        <p:spPr>
          <a:xfrm>
            <a:off x="152400" y="2343150"/>
            <a:ext cx="1447800" cy="609600"/>
          </a:xfrm>
          <a:prstGeom prst="rect">
            <a:avLst/>
          </a:prstGeom>
        </p:spPr>
        <p:txBody>
          <a:bodyPr/>
          <a:lstStyle>
            <a:lvl1pPr marL="273050" indent="-184150" algn="l" rtl="0" eaLnBrk="0" fontAlgn="base" hangingPunct="0">
              <a:spcBef>
                <a:spcPct val="20000"/>
              </a:spcBef>
              <a:spcAft>
                <a:spcPct val="0"/>
              </a:spcAft>
              <a:buClr>
                <a:schemeClr val="accent4">
                  <a:lumMod val="50000"/>
                </a:schemeClr>
              </a:buClr>
              <a:buSzPct val="75000"/>
              <a:buFont typeface="Wingdings" pitchFamily="2" charset="2"/>
              <a:buChar char="§"/>
              <a:defRPr sz="1600">
                <a:solidFill>
                  <a:schemeClr val="accent3">
                    <a:lumMod val="60000"/>
                    <a:lumOff val="40000"/>
                  </a:schemeClr>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2pPr>
            <a:lvl3pPr marL="1079500" indent="-16510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3pPr>
            <a:lvl4pPr marL="1524000" indent="-152400" algn="l" rtl="0" eaLnBrk="0" fontAlgn="base" hangingPunct="0">
              <a:spcBef>
                <a:spcPct val="20000"/>
              </a:spcBef>
              <a:spcAft>
                <a:spcPct val="0"/>
              </a:spcAft>
              <a:buClr>
                <a:schemeClr val="accent4">
                  <a:lumMod val="50000"/>
                </a:schemeClr>
              </a:buClr>
              <a:buSzPct val="70000"/>
              <a:buFont typeface="Wingdings" pitchFamily="2" charset="2"/>
              <a:buChar char="§"/>
              <a:defRPr sz="1400">
                <a:solidFill>
                  <a:schemeClr val="accent3">
                    <a:lumMod val="60000"/>
                    <a:lumOff val="40000"/>
                  </a:schemeClr>
                </a:solidFill>
                <a:latin typeface="+mn-lt"/>
                <a:ea typeface="ヒラギノ角ゴ Pro W3" pitchFamily="45" charset="-128"/>
              </a:defRPr>
            </a:lvl4pPr>
            <a:lvl5pPr marL="1828800" algn="l" rtl="0" eaLnBrk="0" fontAlgn="base" hangingPunct="0">
              <a:spcBef>
                <a:spcPct val="20000"/>
              </a:spcBef>
              <a:spcAft>
                <a:spcPct val="0"/>
              </a:spcAft>
              <a:buClr>
                <a:schemeClr val="accent4">
                  <a:lumMod val="50000"/>
                </a:schemeClr>
              </a:buClr>
              <a:buSzPct val="75000"/>
              <a:buFontTx/>
              <a:buNone/>
              <a:defRPr sz="1400">
                <a:solidFill>
                  <a:schemeClr val="accent3">
                    <a:lumMod val="60000"/>
                    <a:lumOff val="40000"/>
                  </a:schemeClr>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a:lstStyle>
          <a:p>
            <a:pPr marL="88900" indent="0">
              <a:buFont typeface="Wingdings" pitchFamily="2" charset="2"/>
              <a:buNone/>
            </a:pPr>
            <a:r>
              <a:rPr lang="en-US" sz="1200" dirty="0" smtClean="0"/>
              <a:t>Large Scale AO</a:t>
            </a:r>
            <a:br>
              <a:rPr lang="en-US" sz="1200" dirty="0" smtClean="0"/>
            </a:br>
            <a:r>
              <a:rPr lang="en-US" sz="1200" b="1" dirty="0" smtClean="0"/>
              <a:t>off</a:t>
            </a:r>
            <a:endParaRPr lang="en-US" sz="12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343150"/>
            <a:ext cx="8077200" cy="685800"/>
          </a:xfrm>
        </p:spPr>
        <p:txBody>
          <a:bodyPr/>
          <a:lstStyle/>
          <a:p>
            <a:pPr algn="ctr">
              <a:buNone/>
            </a:pPr>
            <a:r>
              <a:rPr lang="de-DE" sz="3600" dirty="0" smtClean="0"/>
              <a:t>Physically Based Shading</a:t>
            </a:r>
            <a:endParaRPr lang="de-DE" sz="3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AO</a:t>
            </a:r>
            <a:endParaRPr lang="de-DE" dirty="0"/>
          </a:p>
        </p:txBody>
      </p:sp>
      <p:pic>
        <p:nvPicPr>
          <p:cNvPr id="87043" name="Picture 3" descr="D:\SIGGRAPH_2014\24_lsdo_off.png"/>
          <p:cNvPicPr>
            <a:picLocks noChangeAspect="1" noChangeArrowheads="1"/>
          </p:cNvPicPr>
          <p:nvPr/>
        </p:nvPicPr>
        <p:blipFill>
          <a:blip r:embed="rId3"/>
          <a:stretch>
            <a:fillRect/>
          </a:stretch>
        </p:blipFill>
        <p:spPr bwMode="auto">
          <a:xfrm>
            <a:off x="2057401" y="1012168"/>
            <a:ext cx="6781798" cy="3701577"/>
          </a:xfrm>
          <a:prstGeom prst="rect">
            <a:avLst/>
          </a:prstGeom>
          <a:noFill/>
        </p:spPr>
      </p:pic>
      <p:sp>
        <p:nvSpPr>
          <p:cNvPr id="6" name="Content Placeholder 2"/>
          <p:cNvSpPr txBox="1">
            <a:spLocks/>
          </p:cNvSpPr>
          <p:nvPr/>
        </p:nvSpPr>
        <p:spPr>
          <a:xfrm>
            <a:off x="152400" y="2343150"/>
            <a:ext cx="1447800" cy="609600"/>
          </a:xfrm>
          <a:prstGeom prst="rect">
            <a:avLst/>
          </a:prstGeom>
        </p:spPr>
        <p:txBody>
          <a:bodyPr/>
          <a:lstStyle>
            <a:lvl1pPr marL="273050" indent="-184150" algn="l" rtl="0" eaLnBrk="0" fontAlgn="base" hangingPunct="0">
              <a:spcBef>
                <a:spcPct val="20000"/>
              </a:spcBef>
              <a:spcAft>
                <a:spcPct val="0"/>
              </a:spcAft>
              <a:buClr>
                <a:schemeClr val="accent4">
                  <a:lumMod val="50000"/>
                </a:schemeClr>
              </a:buClr>
              <a:buSzPct val="75000"/>
              <a:buFont typeface="Wingdings" pitchFamily="2" charset="2"/>
              <a:buChar char="§"/>
              <a:defRPr sz="1600">
                <a:solidFill>
                  <a:schemeClr val="accent3">
                    <a:lumMod val="60000"/>
                    <a:lumOff val="40000"/>
                  </a:schemeClr>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2pPr>
            <a:lvl3pPr marL="1079500" indent="-16510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3pPr>
            <a:lvl4pPr marL="1524000" indent="-152400" algn="l" rtl="0" eaLnBrk="0" fontAlgn="base" hangingPunct="0">
              <a:spcBef>
                <a:spcPct val="20000"/>
              </a:spcBef>
              <a:spcAft>
                <a:spcPct val="0"/>
              </a:spcAft>
              <a:buClr>
                <a:schemeClr val="accent4">
                  <a:lumMod val="50000"/>
                </a:schemeClr>
              </a:buClr>
              <a:buSzPct val="70000"/>
              <a:buFont typeface="Wingdings" pitchFamily="2" charset="2"/>
              <a:buChar char="§"/>
              <a:defRPr sz="1400">
                <a:solidFill>
                  <a:schemeClr val="accent3">
                    <a:lumMod val="60000"/>
                    <a:lumOff val="40000"/>
                  </a:schemeClr>
                </a:solidFill>
                <a:latin typeface="+mn-lt"/>
                <a:ea typeface="ヒラギノ角ゴ Pro W3" pitchFamily="45" charset="-128"/>
              </a:defRPr>
            </a:lvl4pPr>
            <a:lvl5pPr marL="1828800" algn="l" rtl="0" eaLnBrk="0" fontAlgn="base" hangingPunct="0">
              <a:spcBef>
                <a:spcPct val="20000"/>
              </a:spcBef>
              <a:spcAft>
                <a:spcPct val="0"/>
              </a:spcAft>
              <a:buClr>
                <a:schemeClr val="accent4">
                  <a:lumMod val="50000"/>
                </a:schemeClr>
              </a:buClr>
              <a:buSzPct val="75000"/>
              <a:buFontTx/>
              <a:buNone/>
              <a:defRPr sz="1400">
                <a:solidFill>
                  <a:schemeClr val="accent3">
                    <a:lumMod val="60000"/>
                    <a:lumOff val="40000"/>
                  </a:schemeClr>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a:lstStyle>
          <a:p>
            <a:pPr marL="88900" indent="0">
              <a:buFont typeface="Wingdings" pitchFamily="2" charset="2"/>
              <a:buNone/>
            </a:pPr>
            <a:r>
              <a:rPr lang="en-US" sz="1200" dirty="0" smtClean="0"/>
              <a:t>Large Scale AO</a:t>
            </a:r>
            <a:br>
              <a:rPr lang="en-US" sz="1200" dirty="0" smtClean="0"/>
            </a:br>
            <a:r>
              <a:rPr lang="en-US" sz="1200" b="1" dirty="0" smtClean="0"/>
              <a:t>on</a:t>
            </a:r>
            <a:endParaRPr lang="en-US" sz="1200"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AO</a:t>
            </a:r>
            <a:endParaRPr lang="de-DE" dirty="0"/>
          </a:p>
        </p:txBody>
      </p:sp>
      <p:pic>
        <p:nvPicPr>
          <p:cNvPr id="89090" name="Picture 2" descr="D:\SIGGRAPH_2014\24_lsdo_only.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bwMode="auto">
          <a:xfrm>
            <a:off x="2004369" y="1012460"/>
            <a:ext cx="6830541" cy="3728180"/>
          </a:xfrm>
          <a:prstGeom prst="rect">
            <a:avLst/>
          </a:prstGeom>
          <a:noFill/>
        </p:spPr>
      </p:pic>
      <p:sp>
        <p:nvSpPr>
          <p:cNvPr id="5" name="Content Placeholder 2"/>
          <p:cNvSpPr txBox="1">
            <a:spLocks/>
          </p:cNvSpPr>
          <p:nvPr/>
        </p:nvSpPr>
        <p:spPr>
          <a:xfrm>
            <a:off x="152400" y="2343150"/>
            <a:ext cx="1524000" cy="609600"/>
          </a:xfrm>
          <a:prstGeom prst="rect">
            <a:avLst/>
          </a:prstGeom>
        </p:spPr>
        <p:txBody>
          <a:bodyPr/>
          <a:lstStyle>
            <a:lvl1pPr marL="273050" indent="-184150" algn="l" rtl="0" eaLnBrk="0" fontAlgn="base" hangingPunct="0">
              <a:spcBef>
                <a:spcPct val="20000"/>
              </a:spcBef>
              <a:spcAft>
                <a:spcPct val="0"/>
              </a:spcAft>
              <a:buClr>
                <a:schemeClr val="accent4">
                  <a:lumMod val="50000"/>
                </a:schemeClr>
              </a:buClr>
              <a:buSzPct val="75000"/>
              <a:buFont typeface="Wingdings" pitchFamily="2" charset="2"/>
              <a:buChar char="§"/>
              <a:defRPr sz="1600">
                <a:solidFill>
                  <a:schemeClr val="accent3">
                    <a:lumMod val="60000"/>
                    <a:lumOff val="40000"/>
                  </a:schemeClr>
                </a:solidFill>
                <a:latin typeface="+mn-lt"/>
                <a:ea typeface="ヒラギノ角ゴ Pro W3" pitchFamily="80" charset="-128"/>
                <a:cs typeface="ヒラギノ角ゴ Pro W3" pitchFamily="80" charset="-128"/>
              </a:defRPr>
            </a:lvl1pPr>
            <a:lvl2pPr marL="742950" indent="-28575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2pPr>
            <a:lvl3pPr marL="1079500" indent="-165100" algn="l" rtl="0" eaLnBrk="0" fontAlgn="base" hangingPunct="0">
              <a:spcBef>
                <a:spcPct val="20000"/>
              </a:spcBef>
              <a:spcAft>
                <a:spcPct val="0"/>
              </a:spcAft>
              <a:buClr>
                <a:schemeClr val="accent4">
                  <a:lumMod val="50000"/>
                </a:schemeClr>
              </a:buClr>
              <a:buSzPct val="75000"/>
              <a:buFont typeface="Wingdings" pitchFamily="2" charset="2"/>
              <a:buChar char="§"/>
              <a:defRPr sz="1400">
                <a:solidFill>
                  <a:schemeClr val="accent3">
                    <a:lumMod val="60000"/>
                    <a:lumOff val="40000"/>
                  </a:schemeClr>
                </a:solidFill>
                <a:latin typeface="+mn-lt"/>
                <a:ea typeface="ヒラギノ角ゴ Pro W3" pitchFamily="45" charset="-128"/>
              </a:defRPr>
            </a:lvl3pPr>
            <a:lvl4pPr marL="1524000" indent="-152400" algn="l" rtl="0" eaLnBrk="0" fontAlgn="base" hangingPunct="0">
              <a:spcBef>
                <a:spcPct val="20000"/>
              </a:spcBef>
              <a:spcAft>
                <a:spcPct val="0"/>
              </a:spcAft>
              <a:buClr>
                <a:schemeClr val="accent4">
                  <a:lumMod val="50000"/>
                </a:schemeClr>
              </a:buClr>
              <a:buSzPct val="70000"/>
              <a:buFont typeface="Wingdings" pitchFamily="2" charset="2"/>
              <a:buChar char="§"/>
              <a:defRPr sz="1400">
                <a:solidFill>
                  <a:schemeClr val="accent3">
                    <a:lumMod val="60000"/>
                    <a:lumOff val="40000"/>
                  </a:schemeClr>
                </a:solidFill>
                <a:latin typeface="+mn-lt"/>
                <a:ea typeface="ヒラギノ角ゴ Pro W3" pitchFamily="45" charset="-128"/>
              </a:defRPr>
            </a:lvl4pPr>
            <a:lvl5pPr marL="1828800" algn="l" rtl="0" eaLnBrk="0" fontAlgn="base" hangingPunct="0">
              <a:spcBef>
                <a:spcPct val="20000"/>
              </a:spcBef>
              <a:spcAft>
                <a:spcPct val="0"/>
              </a:spcAft>
              <a:buClr>
                <a:schemeClr val="accent4">
                  <a:lumMod val="50000"/>
                </a:schemeClr>
              </a:buClr>
              <a:buSzPct val="75000"/>
              <a:buFontTx/>
              <a:buNone/>
              <a:defRPr sz="1400">
                <a:solidFill>
                  <a:schemeClr val="accent3">
                    <a:lumMod val="60000"/>
                    <a:lumOff val="40000"/>
                  </a:schemeClr>
                </a:solidFill>
                <a:latin typeface="+mn-lt"/>
                <a:ea typeface="ヒラギノ角ゴ Pro W3" pitchFamily="45" charset="-128"/>
              </a:defRPr>
            </a:lvl5pPr>
            <a:lvl6pPr marL="25146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6pPr>
            <a:lvl7pPr marL="29718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7pPr>
            <a:lvl8pPr marL="34290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8pPr>
            <a:lvl9pPr marL="3886200" indent="-228600" algn="l" rtl="0" fontAlgn="base">
              <a:spcBef>
                <a:spcPct val="20000"/>
              </a:spcBef>
              <a:spcAft>
                <a:spcPct val="0"/>
              </a:spcAft>
              <a:buClr>
                <a:schemeClr val="accent1"/>
              </a:buClr>
              <a:buSzPct val="75000"/>
              <a:buFont typeface="Wingdings" charset="2"/>
              <a:buChar char="&gt;"/>
              <a:defRPr>
                <a:solidFill>
                  <a:srgbClr val="000000"/>
                </a:solidFill>
                <a:latin typeface="+mn-lt"/>
                <a:ea typeface="ヒラギノ角ゴ Pro W3" pitchFamily="45" charset="-128"/>
              </a:defRPr>
            </a:lvl9pPr>
          </a:lstStyle>
          <a:p>
            <a:pPr marL="88900" indent="0">
              <a:buFont typeface="Wingdings" pitchFamily="2" charset="2"/>
              <a:buNone/>
            </a:pPr>
            <a:r>
              <a:rPr lang="en-US" sz="1200" dirty="0" smtClean="0"/>
              <a:t>Large Scale AO</a:t>
            </a:r>
            <a:br>
              <a:rPr lang="en-US" sz="1200" dirty="0" smtClean="0"/>
            </a:br>
            <a:r>
              <a:rPr lang="en-US" sz="1200" dirty="0" smtClean="0"/>
              <a:t>contribution</a:t>
            </a:r>
            <a:br>
              <a:rPr lang="en-US" sz="1200" dirty="0" smtClean="0"/>
            </a:br>
            <a:r>
              <a:rPr lang="en-US" sz="900" dirty="0" smtClean="0"/>
              <a:t>[contrast enhanced]</a:t>
            </a:r>
            <a:endParaRPr lang="en-US" sz="1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AO</a:t>
            </a:r>
            <a:endParaRPr lang="de-DE" dirty="0"/>
          </a:p>
        </p:txBody>
      </p:sp>
      <p:sp>
        <p:nvSpPr>
          <p:cNvPr id="3" name="Content Placeholder 2"/>
          <p:cNvSpPr>
            <a:spLocks noGrp="1"/>
          </p:cNvSpPr>
          <p:nvPr>
            <p:ph sz="quarter" idx="10"/>
          </p:nvPr>
        </p:nvSpPr>
        <p:spPr/>
        <p:txBody>
          <a:bodyPr/>
          <a:lstStyle/>
          <a:p>
            <a:r>
              <a:rPr lang="en-US" dirty="0" smtClean="0"/>
              <a:t>Works surprisingly well!</a:t>
            </a:r>
          </a:p>
          <a:p>
            <a:r>
              <a:rPr lang="en-US" dirty="0" smtClean="0"/>
              <a:t>Quite cheap: 0.4 ms on </a:t>
            </a:r>
            <a:r>
              <a:rPr lang="en-US" dirty="0" err="1" smtClean="0"/>
              <a:t>XBox</a:t>
            </a:r>
            <a:r>
              <a:rPr lang="en-US" dirty="0" smtClean="0"/>
              <a:t> One</a:t>
            </a:r>
          </a:p>
          <a:p>
            <a:r>
              <a:rPr lang="en-US" dirty="0" smtClean="0"/>
              <a:t>Nice side effect: Properly tones down contribution of sky in </a:t>
            </a:r>
            <a:r>
              <a:rPr lang="en-US" dirty="0" err="1" smtClean="0"/>
              <a:t>cubemaps</a:t>
            </a:r>
            <a:r>
              <a:rPr lang="en-US" dirty="0" smtClean="0"/>
              <a:t> in areas where sky is mostly occluded, </a:t>
            </a:r>
            <a:r>
              <a:rPr lang="en-US" dirty="0" err="1" smtClean="0"/>
              <a:t>e.g</a:t>
            </a:r>
            <a:r>
              <a:rPr lang="en-US" dirty="0" smtClean="0"/>
              <a:t> looking through window into house</a:t>
            </a:r>
          </a:p>
          <a:p>
            <a:r>
              <a:rPr lang="en-US" dirty="0" smtClean="0"/>
              <a:t>Outdoors only though</a:t>
            </a:r>
          </a:p>
          <a:p>
            <a:r>
              <a:rPr lang="en-US" dirty="0" smtClean="0"/>
              <a:t>Problematic when height map representation doesn’t match scene very well</a:t>
            </a:r>
          </a:p>
          <a:p>
            <a:pPr lvl="1"/>
            <a:r>
              <a:rPr lang="en-US" dirty="0" smtClean="0"/>
              <a:t>Overlapping structures</a:t>
            </a:r>
          </a:p>
          <a:p>
            <a:pPr lvl="1"/>
            <a:endParaRPr lang="en-US" dirty="0" smtClean="0"/>
          </a:p>
          <a:p>
            <a:pPr lvl="1"/>
            <a:endParaRPr lang="en-US" dirty="0" smtClean="0"/>
          </a:p>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343150"/>
            <a:ext cx="8077200" cy="685800"/>
          </a:xfrm>
        </p:spPr>
        <p:txBody>
          <a:bodyPr/>
          <a:lstStyle/>
          <a:p>
            <a:pPr algn="ctr">
              <a:buNone/>
            </a:pPr>
            <a:r>
              <a:rPr lang="de-DE" sz="3600" dirty="0" smtClean="0"/>
              <a:t>Thanks for Your Attention</a:t>
            </a:r>
            <a:endParaRPr lang="de-DE" sz="36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Special Thanks</a:t>
            </a:r>
            <a:endParaRPr lang="de-DE" dirty="0"/>
          </a:p>
        </p:txBody>
      </p:sp>
      <p:sp>
        <p:nvSpPr>
          <p:cNvPr id="3" name="Content Placeholder 2"/>
          <p:cNvSpPr>
            <a:spLocks noGrp="1"/>
          </p:cNvSpPr>
          <p:nvPr>
            <p:ph sz="quarter" idx="10"/>
          </p:nvPr>
        </p:nvSpPr>
        <p:spPr/>
        <p:txBody>
          <a:bodyPr/>
          <a:lstStyle/>
          <a:p>
            <a:pPr>
              <a:buNone/>
            </a:pPr>
            <a:r>
              <a:rPr lang="de-DE" b="1" dirty="0" smtClean="0"/>
              <a:t>Jerome Charles </a:t>
            </a:r>
            <a:r>
              <a:rPr lang="de-DE" dirty="0" smtClean="0"/>
              <a:t>from the Ryse Rendering Team.</a:t>
            </a:r>
            <a:br>
              <a:rPr lang="de-DE" dirty="0" smtClean="0"/>
            </a:br>
            <a:endParaRPr lang="de-DE" dirty="0" smtClean="0"/>
          </a:p>
          <a:p>
            <a:pPr>
              <a:buNone/>
            </a:pPr>
            <a:r>
              <a:rPr lang="de-DE" sz="1400" dirty="0" smtClean="0"/>
              <a:t>Tiago Sousa, Stephen Clement, Axel Gneiting, Bogdan Coroi, Carsten Wenzel, Chris Raine, Chris Bolte, Minghao Pan, Niels Fröhling, Michael Kopietz, Nikolas Kasyan, Scott Peter, Chris Campbell, Ats Kurvet, Abdenour Bachir, Florian Reschenhofer, Hayo Koekoek, Hanno Hagedorn, Chris Evans and many more...</a:t>
            </a:r>
          </a:p>
          <a:p>
            <a:endParaRPr lang="de-DE" dirty="0" smtClean="0"/>
          </a:p>
          <a:p>
            <a:pPr lvl="1"/>
            <a:endParaRPr lang="de-DE"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r>
              <a:rPr lang="de-DE" b="1" dirty="0" smtClean="0"/>
              <a:t/>
            </a:r>
            <a:br>
              <a:rPr lang="de-DE" b="1" dirty="0" smtClean="0"/>
            </a:br>
            <a:endParaRPr lang="de-DE" dirty="0"/>
          </a:p>
        </p:txBody>
      </p:sp>
      <p:sp>
        <p:nvSpPr>
          <p:cNvPr id="3" name="Content Placeholder 2"/>
          <p:cNvSpPr>
            <a:spLocks noGrp="1"/>
          </p:cNvSpPr>
          <p:nvPr>
            <p:ph sz="quarter" idx="10"/>
          </p:nvPr>
        </p:nvSpPr>
        <p:spPr/>
        <p:txBody>
          <a:bodyPr/>
          <a:lstStyle/>
          <a:p>
            <a:pPr>
              <a:buNone/>
            </a:pPr>
            <a:r>
              <a:rPr lang="en-US" sz="900" dirty="0" smtClean="0">
                <a:solidFill>
                  <a:srgbClr val="FFCC66"/>
                </a:solidFill>
              </a:rPr>
              <a:t>[BURLEY12]</a:t>
            </a:r>
            <a:r>
              <a:rPr lang="de-DE" sz="900" dirty="0" smtClean="0">
                <a:solidFill>
                  <a:srgbClr val="FFCC66"/>
                </a:solidFill>
              </a:rPr>
              <a:t> </a:t>
            </a:r>
            <a:r>
              <a:rPr lang="de-DE" sz="900" dirty="0" smtClean="0"/>
              <a:t>	</a:t>
            </a:r>
            <a:r>
              <a:rPr lang="en-US" sz="900" dirty="0" smtClean="0"/>
              <a:t>Brent Burley, “Physically-Based Shading at Disney”, SIGGRAPH Shading Course 2012</a:t>
            </a:r>
            <a:endParaRPr lang="en-US" sz="900" dirty="0" smtClean="0">
              <a:solidFill>
                <a:srgbClr val="FFCC66"/>
              </a:solidFill>
            </a:endParaRPr>
          </a:p>
          <a:p>
            <a:pPr>
              <a:buNone/>
            </a:pPr>
            <a:r>
              <a:rPr lang="en-US" sz="900" dirty="0" smtClean="0">
                <a:solidFill>
                  <a:srgbClr val="FFCC66"/>
                </a:solidFill>
              </a:rPr>
              <a:t>[HILL12]</a:t>
            </a:r>
            <a:r>
              <a:rPr lang="de-DE" sz="900" dirty="0" smtClean="0"/>
              <a:t>	</a:t>
            </a:r>
            <a:r>
              <a:rPr lang="en-US" sz="900" dirty="0" smtClean="0"/>
              <a:t>Stephen Hill and Dan Baker, “Rock-Solid Shading”, SIGGRAPH 2012</a:t>
            </a:r>
          </a:p>
          <a:p>
            <a:pPr>
              <a:buNone/>
            </a:pPr>
            <a:r>
              <a:rPr lang="en-US" sz="900" dirty="0" smtClean="0">
                <a:solidFill>
                  <a:srgbClr val="FFCC66"/>
                </a:solidFill>
              </a:rPr>
              <a:t>[JIMENEZ12]</a:t>
            </a:r>
            <a:r>
              <a:rPr lang="de-DE" sz="900" dirty="0" smtClean="0"/>
              <a:t>	Jorge Jimenez, Jose I. Echevarria, Tiago Sousa and Diego Gutierrez, „SMAA: Enhanced Morphological Antialiasing“, Computer Graphics Forum (Proc. EUROGRAPHICS 2012)</a:t>
            </a:r>
          </a:p>
          <a:p>
            <a:pPr>
              <a:buNone/>
            </a:pPr>
            <a:r>
              <a:rPr lang="en-US" sz="900" dirty="0" smtClean="0">
                <a:solidFill>
                  <a:srgbClr val="FFCC66"/>
                </a:solidFill>
              </a:rPr>
              <a:t>[LAURITZEN10] </a:t>
            </a:r>
            <a:r>
              <a:rPr lang="en-US" sz="900" dirty="0" smtClean="0"/>
              <a:t>Andrew </a:t>
            </a:r>
            <a:r>
              <a:rPr lang="en-US" sz="900" dirty="0" err="1" smtClean="0"/>
              <a:t>Lauritzen</a:t>
            </a:r>
            <a:r>
              <a:rPr lang="en-US" sz="900" dirty="0" smtClean="0"/>
              <a:t>, “Sample Distribution Shadow Maps”, SIGGRAPH 2010</a:t>
            </a:r>
            <a:endParaRPr lang="en-US" sz="900" dirty="0" smtClean="0">
              <a:solidFill>
                <a:srgbClr val="FFCC66"/>
              </a:solidFill>
            </a:endParaRPr>
          </a:p>
          <a:p>
            <a:pPr>
              <a:buNone/>
            </a:pPr>
            <a:r>
              <a:rPr lang="en-US" sz="900" dirty="0" smtClean="0">
                <a:solidFill>
                  <a:srgbClr val="FFCC66"/>
                </a:solidFill>
              </a:rPr>
              <a:t>[MITTRING12]</a:t>
            </a:r>
            <a:r>
              <a:rPr lang="de-DE" sz="900" dirty="0" smtClean="0">
                <a:solidFill>
                  <a:srgbClr val="FFCC66"/>
                </a:solidFill>
              </a:rPr>
              <a:t> </a:t>
            </a:r>
            <a:r>
              <a:rPr lang="en-US" sz="900" dirty="0" smtClean="0"/>
              <a:t>Martin </a:t>
            </a:r>
            <a:r>
              <a:rPr lang="en-US" sz="900" dirty="0" err="1" smtClean="0"/>
              <a:t>Mittring</a:t>
            </a:r>
            <a:r>
              <a:rPr lang="en-US" sz="900" dirty="0" smtClean="0"/>
              <a:t>, “The Technology Behind the Unreal Engine 4 Elemental demo”, SIGGRAPH 2012</a:t>
            </a:r>
          </a:p>
          <a:p>
            <a:pPr>
              <a:buNone/>
            </a:pPr>
            <a:r>
              <a:rPr lang="en-US" sz="900" dirty="0" smtClean="0">
                <a:solidFill>
                  <a:srgbClr val="FFCC66"/>
                </a:solidFill>
              </a:rPr>
              <a:t>[PERSSON12] </a:t>
            </a:r>
            <a:r>
              <a:rPr lang="en-US" sz="900" dirty="0" smtClean="0"/>
              <a:t>Tobias </a:t>
            </a:r>
            <a:r>
              <a:rPr lang="en-US" sz="900" dirty="0" err="1" smtClean="0"/>
              <a:t>Persson</a:t>
            </a:r>
            <a:r>
              <a:rPr lang="en-US" sz="900" dirty="0" smtClean="0"/>
              <a:t>, “Practical Particle Lighting”, GDC2012</a:t>
            </a:r>
          </a:p>
          <a:p>
            <a:pPr>
              <a:buNone/>
            </a:pPr>
            <a:r>
              <a:rPr lang="en-US" sz="900" dirty="0" smtClean="0"/>
              <a:t>	</a:t>
            </a:r>
            <a:r>
              <a:rPr lang="en-US" sz="900" u="sng" dirty="0" smtClean="0">
                <a:hlinkClick r:id="rId2"/>
              </a:rPr>
              <a:t>http://www.bitsquid.se/presentations/practical-particle-lighting.pdf</a:t>
            </a:r>
            <a:endParaRPr lang="en-US" sz="900" dirty="0" smtClean="0"/>
          </a:p>
          <a:p>
            <a:pPr>
              <a:buNone/>
            </a:pPr>
            <a:r>
              <a:rPr lang="en-US" sz="900" dirty="0" smtClean="0">
                <a:solidFill>
                  <a:srgbClr val="FFCC66"/>
                </a:solidFill>
              </a:rPr>
              <a:t>[SCHULZ14]</a:t>
            </a:r>
            <a:r>
              <a:rPr lang="en-US" sz="900" dirty="0" smtClean="0"/>
              <a:t>	Nicolas Schulz, “Moving to the Next Generation - The Rendering Technology of </a:t>
            </a:r>
            <a:r>
              <a:rPr lang="en-US" sz="900" dirty="0" err="1" smtClean="0"/>
              <a:t>Ryse</a:t>
            </a:r>
            <a:r>
              <a:rPr lang="en-US" sz="900" dirty="0" smtClean="0"/>
              <a:t>”, GDC 2014</a:t>
            </a:r>
          </a:p>
          <a:p>
            <a:pPr>
              <a:buNone/>
            </a:pPr>
            <a:r>
              <a:rPr lang="en-US" sz="900" dirty="0" smtClean="0">
                <a:solidFill>
                  <a:srgbClr val="FFCC66"/>
                </a:solidFill>
              </a:rPr>
              <a:t>[SOUSA13]</a:t>
            </a:r>
            <a:r>
              <a:rPr lang="de-DE" sz="900" dirty="0" smtClean="0"/>
              <a:t>	</a:t>
            </a:r>
            <a:r>
              <a:rPr lang="en-US" sz="900" dirty="0" smtClean="0"/>
              <a:t>Tiago Sousa, “</a:t>
            </a:r>
            <a:r>
              <a:rPr lang="en-US" sz="900" dirty="0" err="1" smtClean="0"/>
              <a:t>CryENGINE</a:t>
            </a:r>
            <a:r>
              <a:rPr lang="en-US" sz="900" dirty="0" smtClean="0"/>
              <a:t> 3 Graphic Gems”, SIGGRAPH 2013</a:t>
            </a:r>
          </a:p>
          <a:p>
            <a:pPr>
              <a:buNone/>
            </a:pPr>
            <a:r>
              <a:rPr lang="en-US" sz="900" dirty="0" smtClean="0"/>
              <a:t>	</a:t>
            </a:r>
            <a:r>
              <a:rPr lang="en-US" sz="900" u="sng" dirty="0" smtClean="0">
                <a:hlinkClick r:id="rId3"/>
              </a:rPr>
              <a:t> http://www.crytek.com/cryengine/presentations</a:t>
            </a:r>
            <a:endParaRPr lang="en-US" sz="900" u="sng" dirty="0" smtClean="0"/>
          </a:p>
          <a:p>
            <a:pPr>
              <a:buNone/>
            </a:pPr>
            <a:r>
              <a:rPr lang="en-US" sz="900" dirty="0" smtClean="0">
                <a:solidFill>
                  <a:srgbClr val="FFCC66"/>
                </a:solidFill>
              </a:rPr>
              <a:t>[SWOBODA10] </a:t>
            </a:r>
            <a:r>
              <a:rPr lang="en-US" sz="900" dirty="0" smtClean="0"/>
              <a:t>Matt </a:t>
            </a:r>
            <a:r>
              <a:rPr lang="en-US" sz="900" dirty="0" err="1" smtClean="0"/>
              <a:t>Swoboda</a:t>
            </a:r>
            <a:r>
              <a:rPr lang="en-US" sz="900" dirty="0" smtClean="0"/>
              <a:t>, “Ambient Occlusion in </a:t>
            </a:r>
            <a:r>
              <a:rPr lang="en-US" sz="900" dirty="0" err="1" smtClean="0"/>
              <a:t>Frameranger</a:t>
            </a:r>
            <a:r>
              <a:rPr lang="en-US" sz="900" dirty="0" smtClean="0"/>
              <a:t>”</a:t>
            </a:r>
            <a:br>
              <a:rPr lang="en-US" sz="900" dirty="0" smtClean="0"/>
            </a:br>
            <a:r>
              <a:rPr lang="en-US" sz="900" u="sng" dirty="0" smtClean="0">
                <a:hlinkClick r:id="rId4"/>
              </a:rPr>
              <a:t>http://directtovideo.wordpress.com/2010/01/15/ambient-occlusion-in-frameranger</a:t>
            </a:r>
            <a:endParaRPr lang="de-DE" sz="900" dirty="0" smtClean="0"/>
          </a:p>
          <a:p>
            <a:pPr>
              <a:buNone/>
            </a:pPr>
            <a:r>
              <a:rPr lang="en-US" sz="900" dirty="0" smtClean="0">
                <a:solidFill>
                  <a:srgbClr val="FFCC66"/>
                </a:solidFill>
              </a:rPr>
              <a:t>[TOKSVIG04]</a:t>
            </a:r>
            <a:r>
              <a:rPr lang="de-DE" sz="900" dirty="0" smtClean="0"/>
              <a:t>	</a:t>
            </a:r>
            <a:r>
              <a:rPr lang="en-US" sz="900" dirty="0" smtClean="0"/>
              <a:t>Michael </a:t>
            </a:r>
            <a:r>
              <a:rPr lang="en-US" sz="900" dirty="0" err="1" smtClean="0"/>
              <a:t>Toksvig</a:t>
            </a:r>
            <a:r>
              <a:rPr lang="en-US" sz="900" dirty="0" smtClean="0"/>
              <a:t>, “</a:t>
            </a:r>
            <a:r>
              <a:rPr lang="en-US" sz="900" dirty="0" err="1" smtClean="0"/>
              <a:t>Mipmapping</a:t>
            </a:r>
            <a:r>
              <a:rPr lang="en-US" sz="900" dirty="0" smtClean="0"/>
              <a:t> Normal Maps”, 2004, </a:t>
            </a:r>
            <a:r>
              <a:rPr lang="en-US" sz="900" u="sng" dirty="0" smtClean="0">
                <a:hlinkClick r:id="rId2"/>
              </a:rPr>
              <a:t>ftp://download.nvidia.com/developer/Papers/Mipmapping_Normal_Maps.pdf</a:t>
            </a:r>
            <a:endParaRPr lang="en-US" sz="900" u="sng" dirty="0" smtClean="0"/>
          </a:p>
          <a:p>
            <a:pPr>
              <a:buNone/>
            </a:pPr>
            <a:endParaRPr lang="en-US" sz="900" u="sng" dirty="0" smtClean="0"/>
          </a:p>
          <a:p>
            <a:pPr>
              <a:buNone/>
            </a:pPr>
            <a:endParaRPr lang="en-US" sz="900" u="sng" dirty="0" smtClean="0"/>
          </a:p>
          <a:p>
            <a:pPr>
              <a:buNone/>
            </a:pPr>
            <a:r>
              <a:rPr lang="en-US" sz="1050" b="1" dirty="0" smtClean="0"/>
              <a:t>Further Reading</a:t>
            </a:r>
            <a:br>
              <a:rPr lang="en-US" sz="1050" b="1" dirty="0" smtClean="0"/>
            </a:br>
            <a:endParaRPr lang="en-US" sz="1050" b="1" dirty="0" smtClean="0"/>
          </a:p>
          <a:p>
            <a:pPr>
              <a:buNone/>
            </a:pPr>
            <a:r>
              <a:rPr lang="en-US" sz="900" dirty="0" smtClean="0"/>
              <a:t>Moving to the Next Generation - The Rendering Technology of </a:t>
            </a:r>
            <a:r>
              <a:rPr lang="en-US" sz="900" dirty="0" err="1" smtClean="0"/>
              <a:t>Ryse</a:t>
            </a:r>
            <a:endParaRPr lang="en-US" sz="900" dirty="0" smtClean="0"/>
          </a:p>
          <a:p>
            <a:pPr>
              <a:buNone/>
            </a:pPr>
            <a:r>
              <a:rPr lang="en-US" sz="900" dirty="0" smtClean="0"/>
              <a:t>	 </a:t>
            </a:r>
            <a:r>
              <a:rPr lang="en-US" sz="900" dirty="0" smtClean="0">
                <a:hlinkClick r:id="rId5"/>
              </a:rPr>
              <a:t>http://www.crytek.com/download/2014_03_25_CRYENGINE_GDC_Schultz.pdf</a:t>
            </a:r>
            <a:endParaRPr lang="en-US" sz="900" dirty="0" smtClean="0"/>
          </a:p>
          <a:p>
            <a:pPr>
              <a:buNone/>
            </a:pPr>
            <a:endParaRPr lang="en-US" sz="900" dirty="0" smtClean="0"/>
          </a:p>
          <a:p>
            <a:pPr>
              <a:buNone/>
            </a:pPr>
            <a:endParaRPr lang="de-DE" sz="900" dirty="0" smtClean="0"/>
          </a:p>
          <a:p>
            <a:endParaRPr lang="de-DE" sz="9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Physically Based Shading Review</a:t>
            </a:r>
            <a:r>
              <a:rPr lang="de-DE" b="1" i="1" dirty="0" smtClean="0"/>
              <a:t/>
            </a:r>
            <a:br>
              <a:rPr lang="de-DE" b="1" i="1" dirty="0" smtClean="0"/>
            </a:br>
            <a:endParaRPr lang="de-DE" dirty="0"/>
          </a:p>
        </p:txBody>
      </p:sp>
      <p:sp>
        <p:nvSpPr>
          <p:cNvPr id="3" name="Content Placeholder 2"/>
          <p:cNvSpPr>
            <a:spLocks noGrp="1"/>
          </p:cNvSpPr>
          <p:nvPr>
            <p:ph sz="quarter" idx="10"/>
          </p:nvPr>
        </p:nvSpPr>
        <p:spPr/>
        <p:txBody>
          <a:bodyPr/>
          <a:lstStyle/>
          <a:p>
            <a:pPr lvl="0"/>
            <a:r>
              <a:rPr lang="en-US" dirty="0" smtClean="0"/>
              <a:t>Models light-material interaction based on real-world behavior</a:t>
            </a:r>
            <a:endParaRPr lang="de-DE" sz="2800" dirty="0" smtClean="0"/>
          </a:p>
          <a:p>
            <a:pPr lvl="1"/>
            <a:r>
              <a:rPr lang="en-US" sz="1200" dirty="0" smtClean="0"/>
              <a:t>General strong focus on consistency, everything obeys to one well defined rule set</a:t>
            </a:r>
            <a:endParaRPr lang="de-DE" sz="2000" dirty="0" smtClean="0"/>
          </a:p>
          <a:p>
            <a:pPr lvl="1"/>
            <a:r>
              <a:rPr lang="en-US" sz="1200" dirty="0" smtClean="0"/>
              <a:t>Takes a lot of guesswork out of graphics programming</a:t>
            </a:r>
            <a:endParaRPr lang="de-DE" sz="2000" dirty="0" smtClean="0"/>
          </a:p>
          <a:p>
            <a:pPr lvl="0"/>
            <a:r>
              <a:rPr lang="en-US" dirty="0" smtClean="0"/>
              <a:t>Considerable implications on several areas</a:t>
            </a:r>
            <a:endParaRPr lang="de-DE" sz="2800" dirty="0" smtClean="0"/>
          </a:p>
          <a:p>
            <a:pPr lvl="1"/>
            <a:r>
              <a:rPr lang="en-US" dirty="0" smtClean="0"/>
              <a:t>Material Model</a:t>
            </a:r>
          </a:p>
          <a:p>
            <a:pPr lvl="2"/>
            <a:r>
              <a:rPr lang="en-US" sz="1200" dirty="0" smtClean="0"/>
              <a:t>Defines clear rules for assets, leading to more art/content consistency</a:t>
            </a:r>
            <a:endParaRPr lang="de-DE" sz="1200" dirty="0" smtClean="0"/>
          </a:p>
          <a:p>
            <a:pPr lvl="2"/>
            <a:r>
              <a:rPr lang="en-US" sz="1200" dirty="0" smtClean="0"/>
              <a:t>Enforces plausible material parameters and discourages unrealistic setups</a:t>
            </a:r>
            <a:endParaRPr lang="de-DE" sz="2000" dirty="0" smtClean="0"/>
          </a:p>
          <a:p>
            <a:pPr lvl="1"/>
            <a:r>
              <a:rPr lang="en-US" dirty="0" smtClean="0"/>
              <a:t>Shading Model</a:t>
            </a:r>
            <a:endParaRPr lang="de-DE" sz="2400" dirty="0" smtClean="0"/>
          </a:p>
          <a:p>
            <a:pPr lvl="2"/>
            <a:r>
              <a:rPr lang="en-US" sz="1200" dirty="0" smtClean="0"/>
              <a:t>More complex BRDFs, Fresnel, normalization of </a:t>
            </a:r>
            <a:r>
              <a:rPr lang="en-US" sz="1200" dirty="0" err="1" smtClean="0"/>
              <a:t>specular</a:t>
            </a:r>
            <a:r>
              <a:rPr lang="en-US" sz="1200" dirty="0" smtClean="0"/>
              <a:t> highlights, energy conservation in general</a:t>
            </a:r>
          </a:p>
          <a:p>
            <a:pPr lvl="2"/>
            <a:r>
              <a:rPr lang="de-DE" sz="1200" dirty="0" smtClean="0"/>
              <a:t>Microfacet BRDFs still just limited model of reality</a:t>
            </a:r>
            <a:endParaRPr lang="de-DE" sz="2000" dirty="0" smtClean="0"/>
          </a:p>
          <a:p>
            <a:pPr lvl="1"/>
            <a:r>
              <a:rPr lang="en-US" dirty="0" smtClean="0"/>
              <a:t>Lighting Model</a:t>
            </a:r>
            <a:endParaRPr lang="de-DE" sz="2400" dirty="0" smtClean="0"/>
          </a:p>
          <a:p>
            <a:pPr lvl="2"/>
            <a:r>
              <a:rPr lang="en-US" sz="1200" dirty="0" smtClean="0"/>
              <a:t>Have to be careful to preserve material integrity throughout entire pipeline</a:t>
            </a:r>
            <a:endParaRPr lang="de-DE" sz="2000" dirty="0" smtClean="0"/>
          </a:p>
          <a:p>
            <a:pPr lvl="0"/>
            <a:r>
              <a:rPr lang="en-US" dirty="0" smtClean="0"/>
              <a:t>Physically Based Shading can only work well if it gets respected in all areas</a:t>
            </a:r>
            <a:endParaRPr lang="de-DE"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Shading Model Limitations</a:t>
            </a:r>
            <a:endParaRPr lang="de-DE" dirty="0"/>
          </a:p>
        </p:txBody>
      </p:sp>
      <p:sp>
        <p:nvSpPr>
          <p:cNvPr id="3" name="Content Placeholder 2"/>
          <p:cNvSpPr>
            <a:spLocks noGrp="1"/>
          </p:cNvSpPr>
          <p:nvPr>
            <p:ph sz="quarter" idx="10"/>
          </p:nvPr>
        </p:nvSpPr>
        <p:spPr>
          <a:xfrm>
            <a:off x="304800" y="1047750"/>
            <a:ext cx="5181600" cy="2133600"/>
          </a:xfrm>
        </p:spPr>
        <p:txBody>
          <a:bodyPr/>
          <a:lstStyle/>
          <a:p>
            <a:r>
              <a:rPr lang="de-DE" dirty="0" smtClean="0"/>
              <a:t>A lof of effort put into mathematical correctness of models</a:t>
            </a:r>
          </a:p>
          <a:p>
            <a:pPr lvl="1"/>
            <a:r>
              <a:rPr lang="de-DE" dirty="0" smtClean="0"/>
              <a:t>Mostly on the academic research front</a:t>
            </a:r>
          </a:p>
          <a:p>
            <a:r>
              <a:rPr lang="de-DE" dirty="0" smtClean="0"/>
              <a:t>Common analytical specular microfacet BRDFs just limited model of reality</a:t>
            </a:r>
          </a:p>
          <a:p>
            <a:pPr lvl="1"/>
            <a:r>
              <a:rPr lang="de-DE" dirty="0" smtClean="0"/>
              <a:t>Do not take into account multiple light bounces</a:t>
            </a:r>
          </a:p>
          <a:p>
            <a:pPr lvl="1"/>
            <a:r>
              <a:rPr lang="de-DE" dirty="0" smtClean="0"/>
              <a:t>Ignore any wave-length dependent absorption on rough surfaces</a:t>
            </a:r>
          </a:p>
        </p:txBody>
      </p:sp>
      <p:sp>
        <p:nvSpPr>
          <p:cNvPr id="7" name="Content Placeholder 2"/>
          <p:cNvSpPr txBox="1">
            <a:spLocks/>
          </p:cNvSpPr>
          <p:nvPr/>
        </p:nvSpPr>
        <p:spPr>
          <a:xfrm>
            <a:off x="304800" y="3333750"/>
            <a:ext cx="8534400" cy="1600200"/>
          </a:xfrm>
          <a:prstGeom prst="rect">
            <a:avLst/>
          </a:prstGeom>
        </p:spPr>
        <p:txBody>
          <a:bodyPr/>
          <a:lstStyle/>
          <a:p>
            <a:pPr marL="273050" marR="0" lvl="0" indent="-184150" algn="l" defTabSz="914400" rtl="0" eaLnBrk="0" fontAlgn="base" latinLnBrk="0" hangingPunct="0">
              <a:lnSpc>
                <a:spcPct val="100000"/>
              </a:lnSpc>
              <a:spcBef>
                <a:spcPct val="20000"/>
              </a:spcBef>
              <a:spcAft>
                <a:spcPct val="0"/>
              </a:spcAft>
              <a:buClr>
                <a:schemeClr val="accent4">
                  <a:lumMod val="50000"/>
                </a:schemeClr>
              </a:buClr>
              <a:buSzPct val="75000"/>
              <a:buFont typeface="Wingdings" pitchFamily="2" charset="2"/>
              <a:buChar char="§"/>
              <a:tabLst/>
              <a:defRPr/>
            </a:pPr>
            <a:r>
              <a:rPr kumimoji="0" lang="de-DE" sz="16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80" charset="-128"/>
                <a:cs typeface="ヒラギノ角ゴ Pro W3" pitchFamily="80" charset="-128"/>
              </a:rPr>
              <a:t>Tweaks to get more aesthetically pleasing results</a:t>
            </a:r>
          </a:p>
          <a:p>
            <a:pPr marL="742950" marR="0" lvl="1" indent="-285750" algn="l" defTabSz="914400" rtl="0" eaLnBrk="0" fontAlgn="base" latinLnBrk="0" hangingPunct="0">
              <a:lnSpc>
                <a:spcPct val="100000"/>
              </a:lnSpc>
              <a:spcBef>
                <a:spcPct val="20000"/>
              </a:spcBef>
              <a:spcAft>
                <a:spcPct val="0"/>
              </a:spcAft>
              <a:buClr>
                <a:schemeClr val="accent4">
                  <a:lumMod val="50000"/>
                </a:schemeClr>
              </a:buClr>
              <a:buSzPct val="75000"/>
              <a:buFont typeface="Wingdings" pitchFamily="2" charset="2"/>
              <a:buChar char="§"/>
              <a:tabLst/>
              <a:defRPr/>
            </a:pPr>
            <a:r>
              <a:rPr kumimoji="0" lang="de-DE" sz="14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45" charset="-128"/>
              </a:rPr>
              <a:t>Remapped roughness in visibility term to reduce specular gain </a:t>
            </a:r>
            <a:r>
              <a:rPr kumimoji="0" lang="de-DE" sz="1400" b="0" i="0" u="none" strike="noStrike" kern="0" cap="none" spc="0" normalizeH="0" baseline="0" noProof="0" dirty="0" smtClean="0">
                <a:ln>
                  <a:noFill/>
                </a:ln>
                <a:solidFill>
                  <a:srgbClr val="FFCC66"/>
                </a:solidFill>
                <a:effectLst/>
                <a:uLnTx/>
                <a:uFillTx/>
                <a:latin typeface="+mn-lt"/>
                <a:ea typeface="ヒラギノ角ゴ Pro W3" pitchFamily="45" charset="-128"/>
              </a:rPr>
              <a:t>[BURLEY12]</a:t>
            </a:r>
          </a:p>
          <a:p>
            <a:pPr marL="742950" marR="0" lvl="1" indent="-285750" algn="l" defTabSz="914400" rtl="0" eaLnBrk="0" fontAlgn="base" latinLnBrk="0" hangingPunct="0">
              <a:lnSpc>
                <a:spcPct val="100000"/>
              </a:lnSpc>
              <a:spcBef>
                <a:spcPct val="20000"/>
              </a:spcBef>
              <a:spcAft>
                <a:spcPct val="0"/>
              </a:spcAft>
              <a:buClr>
                <a:schemeClr val="accent4">
                  <a:lumMod val="50000"/>
                </a:schemeClr>
              </a:buClr>
              <a:buSzPct val="75000"/>
              <a:buFont typeface="Wingdings" pitchFamily="2" charset="2"/>
              <a:buChar char="§"/>
              <a:tabLst/>
              <a:defRPr/>
            </a:pPr>
            <a:r>
              <a:rPr kumimoji="0" lang="de-DE" sz="14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45" charset="-128"/>
              </a:rPr>
              <a:t>Started to experiment with incorporating diffuse albedo for specular on rough surfaces</a:t>
            </a:r>
          </a:p>
          <a:p>
            <a:pPr marL="742950" marR="0" lvl="1" indent="-285750" algn="l" defTabSz="914400" rtl="0" eaLnBrk="0" fontAlgn="base" latinLnBrk="0" hangingPunct="0">
              <a:lnSpc>
                <a:spcPct val="100000"/>
              </a:lnSpc>
              <a:spcBef>
                <a:spcPct val="20000"/>
              </a:spcBef>
              <a:spcAft>
                <a:spcPct val="0"/>
              </a:spcAft>
              <a:buClr>
                <a:schemeClr val="accent4">
                  <a:lumMod val="50000"/>
                </a:schemeClr>
              </a:buClr>
              <a:buSzPct val="75000"/>
              <a:buFont typeface="Wingdings" pitchFamily="2" charset="2"/>
              <a:buChar char="§"/>
              <a:tabLst/>
              <a:defRPr/>
            </a:pPr>
            <a:r>
              <a:rPr kumimoji="0" lang="de-DE" sz="1400" kern="0" dirty="0" smtClean="0">
                <a:solidFill>
                  <a:schemeClr val="accent3">
                    <a:lumMod val="60000"/>
                    <a:lumOff val="40000"/>
                  </a:schemeClr>
                </a:solidFill>
                <a:latin typeface="+mn-lt"/>
                <a:ea typeface="ヒラギノ角ゴ Pro W3" pitchFamily="45" charset="-128"/>
              </a:rPr>
              <a:t>Comparison against real world references useful (e.g. MERL database)</a:t>
            </a:r>
            <a:endParaRPr kumimoji="0" lang="de-DE" sz="1400" b="0" i="0" u="none" strike="noStrike" kern="0" cap="none" spc="0" normalizeH="0" baseline="0" noProof="0" dirty="0" smtClean="0">
              <a:ln>
                <a:noFill/>
              </a:ln>
              <a:solidFill>
                <a:schemeClr val="accent3">
                  <a:lumMod val="60000"/>
                  <a:lumOff val="40000"/>
                </a:schemeClr>
              </a:solidFill>
              <a:effectLst/>
              <a:uLnTx/>
              <a:uFillTx/>
              <a:latin typeface="+mn-lt"/>
              <a:ea typeface="ヒラギノ角ゴ Pro W3" pitchFamily="45" charset="-128"/>
            </a:endParaRPr>
          </a:p>
        </p:txBody>
      </p:sp>
      <p:sp>
        <p:nvSpPr>
          <p:cNvPr id="6" name="TextBox 5"/>
          <p:cNvSpPr txBox="1"/>
          <p:nvPr/>
        </p:nvSpPr>
        <p:spPr>
          <a:xfrm>
            <a:off x="5562600" y="2952750"/>
            <a:ext cx="3200400" cy="400110"/>
          </a:xfrm>
          <a:prstGeom prst="rect">
            <a:avLst/>
          </a:prstGeom>
          <a:noFill/>
        </p:spPr>
        <p:txBody>
          <a:bodyPr wrap="square" rtlCol="0">
            <a:spAutoFit/>
          </a:bodyPr>
          <a:lstStyle/>
          <a:p>
            <a:r>
              <a:rPr lang="de-DE" sz="1000" dirty="0" smtClean="0"/>
              <a:t>Extreme case: rough material, low sun, simple planar geometry (no occlusion by backsides)</a:t>
            </a:r>
            <a:endParaRPr lang="de-DE" sz="1000" dirty="0"/>
          </a:p>
        </p:txBody>
      </p:sp>
      <p:pic>
        <p:nvPicPr>
          <p:cNvPr id="8" name="Picture 7" descr="specular.jpg"/>
          <p:cNvPicPr>
            <a:picLocks noChangeAspect="1"/>
          </p:cNvPicPr>
          <p:nvPr/>
        </p:nvPicPr>
        <p:blipFill>
          <a:blip r:embed="rId2"/>
          <a:stretch>
            <a:fillRect/>
          </a:stretch>
        </p:blipFill>
        <p:spPr>
          <a:xfrm>
            <a:off x="5562600" y="1276350"/>
            <a:ext cx="3233935" cy="16574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500"/>
                                        <p:tgtEl>
                                          <p:spTgt spid="7">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fade">
                                      <p:cBhvr>
                                        <p:cTn id="36" dur="500"/>
                                        <p:tgtEl>
                                          <p:spTgt spid="7">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6"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Lighting Model Caveats</a:t>
            </a:r>
            <a:endParaRPr lang="de-DE" dirty="0"/>
          </a:p>
        </p:txBody>
      </p:sp>
      <p:sp>
        <p:nvSpPr>
          <p:cNvPr id="3" name="Content Placeholder 2"/>
          <p:cNvSpPr>
            <a:spLocks noGrp="1"/>
          </p:cNvSpPr>
          <p:nvPr>
            <p:ph sz="quarter" idx="10"/>
          </p:nvPr>
        </p:nvSpPr>
        <p:spPr/>
        <p:txBody>
          <a:bodyPr/>
          <a:lstStyle/>
          <a:p>
            <a:r>
              <a:rPr lang="de-DE" dirty="0" smtClean="0"/>
              <a:t>Need to be careful to preserve material integrity</a:t>
            </a:r>
          </a:p>
          <a:p>
            <a:pPr lvl="1"/>
            <a:r>
              <a:rPr lang="en-US" dirty="0" smtClean="0"/>
              <a:t>Real-world reflection ratios useless if light source can randomly add diffuse contribution without affecting </a:t>
            </a:r>
            <a:r>
              <a:rPr lang="en-US" dirty="0" err="1" smtClean="0"/>
              <a:t>specular</a:t>
            </a:r>
            <a:endParaRPr lang="en-US" dirty="0" smtClean="0"/>
          </a:p>
          <a:p>
            <a:pPr lvl="1"/>
            <a:r>
              <a:rPr lang="en-US" dirty="0" smtClean="0"/>
              <a:t>Adding diffuse without corresponding amount of </a:t>
            </a:r>
            <a:r>
              <a:rPr lang="en-US" dirty="0" err="1" smtClean="0"/>
              <a:t>specular</a:t>
            </a:r>
            <a:r>
              <a:rPr lang="en-US" dirty="0" smtClean="0"/>
              <a:t> will noticeably flatten materials as it effectively decreases the material reflectance F0</a:t>
            </a:r>
          </a:p>
          <a:p>
            <a:r>
              <a:rPr lang="en-US" dirty="0" smtClean="0"/>
              <a:t>Dropped all diffuse-only constant and hemispherical ambient terms for </a:t>
            </a:r>
            <a:r>
              <a:rPr lang="en-US" dirty="0" err="1" smtClean="0"/>
              <a:t>Ryse</a:t>
            </a:r>
            <a:endParaRPr lang="de-DE" sz="2000" dirty="0" smtClean="0"/>
          </a:p>
          <a:p>
            <a:pPr lvl="1"/>
            <a:r>
              <a:rPr lang="en-US" dirty="0" smtClean="0"/>
              <a:t>No effect on purely </a:t>
            </a:r>
            <a:r>
              <a:rPr lang="en-US" dirty="0" err="1" smtClean="0"/>
              <a:t>specular</a:t>
            </a:r>
            <a:r>
              <a:rPr lang="en-US" dirty="0" smtClean="0"/>
              <a:t> surfaces (metal)</a:t>
            </a:r>
          </a:p>
          <a:p>
            <a:pPr lvl="1"/>
            <a:r>
              <a:rPr lang="en-US" dirty="0" smtClean="0"/>
              <a:t>All indirect lighting captured by localized environment probes that have diffuse and </a:t>
            </a:r>
            <a:r>
              <a:rPr lang="en-US" dirty="0" err="1" smtClean="0"/>
              <a:t>specular</a:t>
            </a:r>
            <a:r>
              <a:rPr lang="en-US" dirty="0" smtClean="0"/>
              <a:t> </a:t>
            </a:r>
            <a:r>
              <a:rPr lang="en-US" dirty="0" err="1" smtClean="0"/>
              <a:t>cubemaps</a:t>
            </a:r>
            <a:endParaRPr lang="en-US" dirty="0" smtClean="0"/>
          </a:p>
          <a:p>
            <a:pPr lvl="2"/>
            <a:r>
              <a:rPr lang="de-DE" dirty="0" smtClean="0"/>
              <a:t>Probes stretched over a larger area can lack local light intensity changes, resulting in flat ambient</a:t>
            </a:r>
          </a:p>
          <a:p>
            <a:pPr lvl="2"/>
            <a:r>
              <a:rPr lang="en-US" dirty="0" smtClean="0"/>
              <a:t>Introduced multiplicative lights (“ambient lights”) as pragmatic tool for lighting artists to setup bounce lighting and occlusion </a:t>
            </a:r>
            <a:r>
              <a:rPr lang="en-US" dirty="0" smtClean="0">
                <a:solidFill>
                  <a:srgbClr val="FFCC66"/>
                </a:solidFill>
              </a:rPr>
              <a:t>[SCHULZ14]</a:t>
            </a:r>
          </a:p>
          <a:p>
            <a:pPr lvl="2"/>
            <a:r>
              <a:rPr lang="en-US" dirty="0" smtClean="0"/>
              <a:t>Ambient lights affect indirect diffuse and </a:t>
            </a:r>
            <a:r>
              <a:rPr lang="en-US" dirty="0" err="1" smtClean="0"/>
              <a:t>specular</a:t>
            </a:r>
            <a:r>
              <a:rPr lang="en-US" dirty="0" smtClean="0"/>
              <a:t> equally and preserve reflectance ratio</a:t>
            </a:r>
          </a:p>
          <a:p>
            <a:pPr lvl="2"/>
            <a:endParaRPr lang="de-DE" dirty="0" smtClean="0"/>
          </a:p>
          <a:p>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Occlusion</a:t>
            </a:r>
            <a:endParaRPr lang="de-DE" dirty="0"/>
          </a:p>
        </p:txBody>
      </p:sp>
      <p:sp>
        <p:nvSpPr>
          <p:cNvPr id="3" name="Content Placeholder 2"/>
          <p:cNvSpPr>
            <a:spLocks noGrp="1"/>
          </p:cNvSpPr>
          <p:nvPr>
            <p:ph sz="quarter" idx="10"/>
          </p:nvPr>
        </p:nvSpPr>
        <p:spPr/>
        <p:txBody>
          <a:bodyPr/>
          <a:lstStyle/>
          <a:p>
            <a:r>
              <a:rPr lang="de-DE" dirty="0" smtClean="0"/>
              <a:t>Occlusion essential part of global illumination</a:t>
            </a:r>
          </a:p>
          <a:p>
            <a:pPr lvl="1"/>
            <a:r>
              <a:rPr lang="de-DE" dirty="0" smtClean="0"/>
              <a:t>AO important cue to understand spatial relationship between objects</a:t>
            </a:r>
          </a:p>
          <a:p>
            <a:r>
              <a:rPr lang="de-DE" dirty="0" smtClean="0"/>
              <a:t>Small-scale occlusion</a:t>
            </a:r>
          </a:p>
          <a:p>
            <a:pPr lvl="1"/>
            <a:r>
              <a:rPr lang="de-DE" dirty="0" smtClean="0"/>
              <a:t>Screen Space Directional Occlusion</a:t>
            </a:r>
          </a:p>
          <a:p>
            <a:pPr lvl="1"/>
            <a:r>
              <a:rPr lang="de-DE" dirty="0" smtClean="0"/>
              <a:t>Screen Space Reflections</a:t>
            </a:r>
          </a:p>
          <a:p>
            <a:r>
              <a:rPr lang="de-DE" dirty="0" smtClean="0"/>
              <a:t>Larger-scale occlusion</a:t>
            </a:r>
          </a:p>
          <a:p>
            <a:pPr lvl="1"/>
            <a:r>
              <a:rPr lang="de-DE" dirty="0" smtClean="0"/>
              <a:t>Localized probes with negative ambient lights</a:t>
            </a:r>
          </a:p>
          <a:p>
            <a:pPr lvl="1"/>
            <a:r>
              <a:rPr lang="de-DE" dirty="0" smtClean="0"/>
              <a:t>Simple shadow map based occlusion system</a:t>
            </a:r>
          </a:p>
          <a:p>
            <a:r>
              <a:rPr lang="de-DE" dirty="0" smtClean="0"/>
              <a:t>Special solutions</a:t>
            </a:r>
          </a:p>
          <a:p>
            <a:pPr lvl="1"/>
            <a:r>
              <a:rPr lang="de-DE" dirty="0" smtClean="0"/>
              <a:t>Prebaked occlusion maps for eyes</a:t>
            </a:r>
          </a:p>
          <a:p>
            <a:pPr lvl="1"/>
            <a:r>
              <a:rPr lang="de-DE" dirty="0" smtClean="0"/>
              <a:t>Prebaked AO maps for a few assets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62"/>
</p:tagLst>
</file>

<file path=ppt/theme/theme1.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Verdana" pitchFamily="4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Verdana" pitchFamily="45"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emplate>
  <TotalTime>486</TotalTime>
  <Words>2161</Words>
  <Application>Microsoft Office PowerPoint</Application>
  <PresentationFormat>On-screen Show (16:9)</PresentationFormat>
  <Paragraphs>380</Paragraphs>
  <Slides>55</Slides>
  <Notes>26</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Recommending A Strategy</vt:lpstr>
      <vt:lpstr>PowerPoint Presentation</vt:lpstr>
      <vt:lpstr>Ryse Rendering Challenges</vt:lpstr>
      <vt:lpstr>Ryse Rendering Challenges</vt:lpstr>
      <vt:lpstr>Ryse Rendering Challenges</vt:lpstr>
      <vt:lpstr>PowerPoint Presentation</vt:lpstr>
      <vt:lpstr>Physically Based Shading Review </vt:lpstr>
      <vt:lpstr>Shading Model Limitations</vt:lpstr>
      <vt:lpstr>Lighting Model Caveats</vt:lpstr>
      <vt:lpstr>Occlusion</vt:lpstr>
      <vt:lpstr>Screen Space Directional Occlusion</vt:lpstr>
      <vt:lpstr>Reflection Occlusion</vt:lpstr>
      <vt:lpstr>Reflection Occlusion</vt:lpstr>
      <vt:lpstr>AO Color Bleeding</vt:lpstr>
      <vt:lpstr>AO Color Bleeding</vt:lpstr>
      <vt:lpstr>AO Color Bleeding</vt:lpstr>
      <vt:lpstr>AO Color Bleeding</vt:lpstr>
      <vt:lpstr>PowerPoint Presentation</vt:lpstr>
      <vt:lpstr>Image Stability </vt:lpstr>
      <vt:lpstr>Geometry Aliasing</vt:lpstr>
      <vt:lpstr>Temporal Geometry Aliasing</vt:lpstr>
      <vt:lpstr>Specular Aliasing</vt:lpstr>
      <vt:lpstr>LOD Selection</vt:lpstr>
      <vt:lpstr>LOD Selection using Object Size</vt:lpstr>
      <vt:lpstr>LOD Selection using Triangle Size</vt:lpstr>
      <vt:lpstr>PowerPoint Presentation</vt:lpstr>
      <vt:lpstr>Particle Shading</vt:lpstr>
      <vt:lpstr>Particle Shading</vt:lpstr>
      <vt:lpstr>PowerPoint Presentation</vt:lpstr>
      <vt:lpstr>Sun and Point Light Shadows</vt:lpstr>
      <vt:lpstr>Character Shadows</vt:lpstr>
      <vt:lpstr>Static Shadow Map</vt:lpstr>
      <vt:lpstr>Static Shadow Map</vt:lpstr>
      <vt:lpstr>Static Shadow Map</vt:lpstr>
      <vt:lpstr>Static Shadow Map</vt:lpstr>
      <vt:lpstr>Static Shadow Map</vt:lpstr>
      <vt:lpstr>Static Shadow Map</vt:lpstr>
      <vt:lpstr>Particle Shadows</vt:lpstr>
      <vt:lpstr>Cinematic Shadows</vt:lpstr>
      <vt:lpstr>Cinematic Shadows</vt:lpstr>
      <vt:lpstr>Cinematic Shadows</vt:lpstr>
      <vt:lpstr>Cinematic Shadows</vt:lpstr>
      <vt:lpstr>PowerPoint Presentation</vt:lpstr>
      <vt:lpstr>PowerPoint Presentation</vt:lpstr>
      <vt:lpstr>Large Scale AO</vt:lpstr>
      <vt:lpstr>Large Scale AO</vt:lpstr>
      <vt:lpstr>Large Scale AO</vt:lpstr>
      <vt:lpstr>Large Scale AO</vt:lpstr>
      <vt:lpstr>Large Scale AO</vt:lpstr>
      <vt:lpstr>Large Scale AO</vt:lpstr>
      <vt:lpstr>Large Scale AO</vt:lpstr>
      <vt:lpstr>Large Scale AO</vt:lpstr>
      <vt:lpstr>Large Scale AO</vt:lpstr>
      <vt:lpstr>PowerPoint Presentation</vt:lpstr>
      <vt:lpstr>Special Thanks</vt:lpstr>
      <vt:lpstr>References </vt:lpstr>
    </vt:vector>
  </TitlesOfParts>
  <Company>CMP Media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GDC 2005</dc:title>
  <dc:creator>Jamil Moledina</dc:creator>
  <cp:lastModifiedBy>Natasha Tatarchuk</cp:lastModifiedBy>
  <cp:revision>636</cp:revision>
  <cp:lastPrinted>1904-01-01T00:00:00Z</cp:lastPrinted>
  <dcterms:created xsi:type="dcterms:W3CDTF">2011-01-18T22:56:43Z</dcterms:created>
  <dcterms:modified xsi:type="dcterms:W3CDTF">2014-08-11T01:44:45Z</dcterms:modified>
</cp:coreProperties>
</file>